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1"/>
  </p:notesMasterIdLst>
  <p:sldIdLst>
    <p:sldId id="297" r:id="rId5"/>
    <p:sldId id="312" r:id="rId6"/>
    <p:sldId id="380" r:id="rId7"/>
    <p:sldId id="385" r:id="rId8"/>
    <p:sldId id="389" r:id="rId9"/>
    <p:sldId id="384" r:id="rId1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760" userDrawn="1">
          <p15:clr>
            <a:srgbClr val="A4A3A4"/>
          </p15:clr>
        </p15:guide>
        <p15:guide id="2" orient="horz" pos="16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CBCC"/>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5597CD-D509-433E-B350-21FE9E44F1DF}" v="9069" dt="2019-06-05T06:29:41.903"/>
  </p1510:revLst>
</p1510:revInfo>
</file>

<file path=ppt/tableStyles.xml><?xml version="1.0" encoding="utf-8"?>
<a:tblStyleLst xmlns:a="http://schemas.openxmlformats.org/drawingml/2006/main" def="{BFEA419B-BCDB-4C27-8AB2-1E94C2BD932B}">
  <a:tblStyle styleId="{BFEA419B-BCDB-4C27-8AB2-1E94C2BD932B}" styleName="Elsevier">
    <a:wholeTbl>
      <a:tcTxStyle>
        <a:fontRef idx="minor">
          <a:prstClr val="black"/>
        </a:fontRef>
        <a:schemeClr val="dk1"/>
      </a:tcTxStyle>
      <a:tcStyle>
        <a:tcBdr>
          <a:left>
            <a:ln w="0" cmpd="sng">
              <a:solidFill>
                <a:schemeClr val="lt1"/>
              </a:solidFill>
            </a:ln>
          </a:left>
          <a:right>
            <a:ln w="0" cmpd="sng">
              <a:solidFill>
                <a:schemeClr val="lt1"/>
              </a:solidFill>
            </a:ln>
          </a:right>
          <a:top>
            <a:ln w="0" cmpd="sng">
              <a:solidFill>
                <a:schemeClr val="lt1"/>
              </a:solidFill>
            </a:ln>
          </a:top>
          <a:bottom>
            <a:ln w="12700" cmpd="sng">
              <a:solidFill>
                <a:srgbClr val="DCDCDD"/>
              </a:solidFill>
            </a:ln>
          </a:bottom>
          <a:insideH>
            <a:ln w="12700" cmpd="sng">
              <a:solidFill>
                <a:srgbClr val="DCDCDD"/>
              </a:solidFill>
            </a:ln>
          </a:insideH>
          <a:insideV>
            <a:ln w="0" cmpd="sng">
              <a:solidFill>
                <a:schemeClr val="dk1"/>
              </a:solidFill>
            </a:ln>
          </a:insideV>
        </a:tcBdr>
        <a:fill>
          <a:solidFill>
            <a:schemeClr val="lt1"/>
          </a:solidFill>
        </a:fill>
      </a:tcStyle>
    </a:wholeTbl>
    <a:band1H>
      <a:tcStyle>
        <a:tcBdr/>
        <a:fill>
          <a:solidFill>
            <a:schemeClr val="lt1"/>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12700" cmpd="sng">
              <a:solidFill>
                <a:schemeClr val="lt1"/>
              </a:solidFill>
            </a:ln>
          </a:top>
        </a:tcBdr>
        <a:fill>
          <a:solidFill>
            <a:schemeClr val="accent1"/>
          </a:solidFill>
        </a:fill>
      </a:tcStyle>
    </a:lastRow>
    <a:firstRow>
      <a:tcTxStyle b="on">
        <a:fontRef idx="minor">
          <a:prstClr val="black"/>
        </a:fontRef>
        <a:schemeClr val="dk1"/>
      </a:tcTxStyle>
      <a:tcStyle>
        <a:tcBdr>
          <a:bottom>
            <a:ln w="12700" cmpd="sng">
              <a:solidFill>
                <a:srgbClr val="FF6C00"/>
              </a:solidFill>
            </a:ln>
          </a:bottom>
        </a:tcBdr>
        <a:fill>
          <a:solidFill>
            <a:schemeClr val="l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41" autoAdjust="0"/>
    <p:restoredTop sz="79255" autoAdjust="0"/>
  </p:normalViewPr>
  <p:slideViewPr>
    <p:cSldViewPr snapToGrid="0" showGuides="1">
      <p:cViewPr varScale="1">
        <p:scale>
          <a:sx n="120" d="100"/>
          <a:sy n="120" d="100"/>
        </p:scale>
        <p:origin x="1644" y="96"/>
      </p:cViewPr>
      <p:guideLst>
        <p:guide pos="5760"/>
        <p:guide orient="horz" pos="162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96" d="100"/>
          <a:sy n="96" d="100"/>
        </p:scale>
        <p:origin x="2480"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9DD4CF-C917-4D69-9374-6EFF2E9F78C3}" type="datetimeFigureOut">
              <a:rPr lang="de-DE" smtClean="0"/>
              <a:t>04.06.2019</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43C7B-F938-4CE9-A268-32817172635B}" type="slidenum">
              <a:rPr lang="de-DE" smtClean="0"/>
              <a:t>‹nr.›</a:t>
            </a:fld>
            <a:endParaRPr lang="de-DE"/>
          </a:p>
        </p:txBody>
      </p:sp>
    </p:spTree>
    <p:extLst>
      <p:ext uri="{BB962C8B-B14F-4D97-AF65-F5344CB8AC3E}">
        <p14:creationId xmlns:p14="http://schemas.microsoft.com/office/powerpoint/2010/main" val="2368740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everybody and welcome to this training video, where I will show you how to do a quick search in </a:t>
            </a:r>
            <a:r>
              <a:rPr lang="en-US" dirty="0" err="1"/>
              <a:t>PharmaPEndium</a:t>
            </a:r>
            <a:endParaRPr lang="en-US" dirty="0"/>
          </a:p>
          <a:p>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a:t>
            </a:fld>
            <a:endParaRPr lang="de-DE"/>
          </a:p>
        </p:txBody>
      </p:sp>
    </p:spTree>
    <p:extLst>
      <p:ext uri="{BB962C8B-B14F-4D97-AF65-F5344CB8AC3E}">
        <p14:creationId xmlns:p14="http://schemas.microsoft.com/office/powerpoint/2010/main" val="3188079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During this training session I will first show you a basic quick search example, then I will show you how to enrich your search wildcard, Exact phrase searches and Boolean operators</a:t>
            </a:r>
          </a:p>
          <a:p>
            <a:r>
              <a:rPr lang="en-GB" dirty="0">
                <a:solidFill>
                  <a:srgbClr val="FF6C00"/>
                </a:solidFill>
              </a:rPr>
              <a:t>   </a:t>
            </a:r>
          </a:p>
          <a:p>
            <a:r>
              <a:rPr lang="en-GB" dirty="0">
                <a:solidFill>
                  <a:srgbClr val="FF6C00"/>
                </a:solidFill>
              </a:rPr>
              <a:t>At the end of this video you should have a good understanding how to use the quick search function.</a:t>
            </a:r>
          </a:p>
          <a:p>
            <a:r>
              <a:rPr lang="en-GB" dirty="0">
                <a:solidFill>
                  <a:srgbClr val="FF6C00"/>
                </a:solidFill>
              </a:rPr>
              <a:t>Enable you to retrieve data relevant for you using quick search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2</a:t>
            </a:fld>
            <a:endParaRPr lang="de-DE"/>
          </a:p>
        </p:txBody>
      </p:sp>
    </p:spTree>
    <p:extLst>
      <p:ext uri="{BB962C8B-B14F-4D97-AF65-F5344CB8AC3E}">
        <p14:creationId xmlns:p14="http://schemas.microsoft.com/office/powerpoint/2010/main" val="1043164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Using the Quick search feature we can search the PharmaPendium document base in full text. These include FDA approval packages, EMA approval packages, FDA advisory committee meeting documents, DESI document, </a:t>
            </a:r>
            <a:r>
              <a:rPr lang="en-US" dirty="0" err="1"/>
              <a:t>Meyler’s</a:t>
            </a:r>
            <a:r>
              <a:rPr lang="en-US" dirty="0"/>
              <a:t> </a:t>
            </a:r>
            <a:r>
              <a:rPr lang="en-US" dirty="0" err="1"/>
              <a:t>abd</a:t>
            </a:r>
            <a:r>
              <a:rPr lang="en-US" dirty="0"/>
              <a:t> Mosby’s drug consult. Now, especially FDA regulatory documents are often scanned image files and finding relevant information is notoriously hard. We have made all those documents text searchable and we can discover relevant content easily using quick search. For example, we can ask ourselves the question, what FDA advisory committee meeting document specifically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3</a:t>
            </a:fld>
            <a:endParaRPr lang="de-DE"/>
          </a:p>
        </p:txBody>
      </p:sp>
    </p:spTree>
    <p:extLst>
      <p:ext uri="{BB962C8B-B14F-4D97-AF65-F5344CB8AC3E}">
        <p14:creationId xmlns:p14="http://schemas.microsoft.com/office/powerpoint/2010/main" val="392714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Let take a look how we can expand or refine our searches using Wildcards, Exact phrase searches and Boolean operators. We just looked for the word excipient in FDA advisory committee meeting documents. That search retrieved 193 records. Maybe we would also like to retrieve documents where the plural form is being mentioned, so Excipients. For this we can easily use the question mark ,which is a single letter truncation wild card. The question mark can be any single character.</a:t>
            </a:r>
          </a:p>
          <a:p>
            <a:endParaRPr lang="nl-NL" dirty="0"/>
          </a:p>
          <a:p>
            <a:r>
              <a:rPr lang="nl-NL" dirty="0" err="1"/>
              <a:t>Often</a:t>
            </a:r>
            <a:r>
              <a:rPr lang="nl-NL" dirty="0"/>
              <a:t> </a:t>
            </a:r>
            <a:r>
              <a:rPr lang="nl-NL" dirty="0" err="1"/>
              <a:t>you</a:t>
            </a:r>
            <a:r>
              <a:rPr lang="nl-NL" dirty="0"/>
              <a:t> </a:t>
            </a:r>
            <a:r>
              <a:rPr lang="nl-NL" dirty="0" err="1"/>
              <a:t>would</a:t>
            </a:r>
            <a:r>
              <a:rPr lang="nl-NL" dirty="0"/>
              <a:t> like to </a:t>
            </a:r>
            <a:r>
              <a:rPr lang="nl-NL" dirty="0" err="1"/>
              <a:t>broaden</a:t>
            </a:r>
            <a:r>
              <a:rPr lang="nl-NL" dirty="0"/>
              <a:t> a </a:t>
            </a:r>
            <a:r>
              <a:rPr lang="nl-NL" dirty="0" err="1"/>
              <a:t>particular</a:t>
            </a:r>
            <a:r>
              <a:rPr lang="nl-NL" dirty="0"/>
              <a:t> concept </a:t>
            </a:r>
            <a:r>
              <a:rPr lang="nl-NL" dirty="0" err="1"/>
              <a:t>for</a:t>
            </a:r>
            <a:r>
              <a:rPr lang="nl-NL" dirty="0"/>
              <a:t> </a:t>
            </a:r>
            <a:r>
              <a:rPr lang="nl-NL" dirty="0" err="1"/>
              <a:t>example</a:t>
            </a:r>
            <a:r>
              <a:rPr lang="nl-NL" dirty="0"/>
              <a:t> </a:t>
            </a:r>
            <a:r>
              <a:rPr lang="nl-NL" dirty="0" err="1"/>
              <a:t>you</a:t>
            </a:r>
            <a:r>
              <a:rPr lang="nl-NL" dirty="0"/>
              <a:t> </a:t>
            </a:r>
            <a:r>
              <a:rPr lang="nl-NL" dirty="0" err="1"/>
              <a:t>could</a:t>
            </a:r>
            <a:r>
              <a:rPr lang="nl-NL" dirty="0"/>
              <a:t> </a:t>
            </a:r>
            <a:r>
              <a:rPr lang="nl-NL" dirty="0" err="1"/>
              <a:t>be</a:t>
            </a:r>
            <a:r>
              <a:rPr lang="nl-NL" dirty="0"/>
              <a:t> </a:t>
            </a:r>
            <a:r>
              <a:rPr lang="nl-NL" dirty="0" err="1"/>
              <a:t>interesed</a:t>
            </a:r>
            <a:r>
              <a:rPr lang="nl-NL" dirty="0"/>
              <a:t> </a:t>
            </a:r>
            <a:r>
              <a:rPr lang="nl-NL" dirty="0" err="1"/>
              <a:t>not</a:t>
            </a:r>
            <a:r>
              <a:rPr lang="nl-NL" dirty="0"/>
              <a:t> </a:t>
            </a:r>
            <a:r>
              <a:rPr lang="nl-NL" dirty="0" err="1"/>
              <a:t>only</a:t>
            </a:r>
            <a:r>
              <a:rPr lang="nl-NL" dirty="0"/>
              <a:t> in </a:t>
            </a:r>
            <a:r>
              <a:rPr lang="nl-NL" dirty="0" err="1"/>
              <a:t>Phosphorylate</a:t>
            </a:r>
            <a:r>
              <a:rPr lang="nl-NL" dirty="0"/>
              <a:t>, but </a:t>
            </a:r>
            <a:r>
              <a:rPr lang="nl-NL" dirty="0" err="1"/>
              <a:t>also</a:t>
            </a:r>
            <a:r>
              <a:rPr lang="nl-NL" dirty="0"/>
              <a:t> </a:t>
            </a:r>
            <a:r>
              <a:rPr lang="nl-NL" dirty="0" err="1"/>
              <a:t>phosphorylation</a:t>
            </a:r>
            <a:r>
              <a:rPr lang="nl-NL" dirty="0"/>
              <a:t>, </a:t>
            </a:r>
            <a:r>
              <a:rPr lang="nl-NL" dirty="0" err="1"/>
              <a:t>phosphorylated</a:t>
            </a:r>
            <a:r>
              <a:rPr lang="nl-NL" dirty="0"/>
              <a:t>. Or </a:t>
            </a:r>
            <a:r>
              <a:rPr lang="nl-NL" dirty="0" err="1"/>
              <a:t>maybe</a:t>
            </a:r>
            <a:r>
              <a:rPr lang="nl-NL" dirty="0"/>
              <a:t> </a:t>
            </a:r>
            <a:r>
              <a:rPr lang="nl-NL" dirty="0" err="1"/>
              <a:t>all</a:t>
            </a:r>
            <a:r>
              <a:rPr lang="nl-NL" dirty="0"/>
              <a:t> </a:t>
            </a:r>
            <a:r>
              <a:rPr lang="nl-NL" dirty="0" err="1"/>
              <a:t>mentioning</a:t>
            </a:r>
            <a:r>
              <a:rPr lang="nl-NL" dirty="0"/>
              <a:t> of </a:t>
            </a:r>
            <a:r>
              <a:rPr lang="nl-NL" dirty="0" err="1"/>
              <a:t>all</a:t>
            </a:r>
            <a:r>
              <a:rPr lang="nl-NL" dirty="0"/>
              <a:t> </a:t>
            </a:r>
            <a:r>
              <a:rPr lang="nl-NL" dirty="0" err="1"/>
              <a:t>variants</a:t>
            </a:r>
            <a:r>
              <a:rPr lang="nl-NL" dirty="0"/>
              <a:t> of Cyp3. For these </a:t>
            </a:r>
            <a:r>
              <a:rPr lang="nl-NL" dirty="0" err="1"/>
              <a:t>searches</a:t>
            </a:r>
            <a:r>
              <a:rPr lang="nl-NL" dirty="0"/>
              <a:t> we </a:t>
            </a:r>
            <a:r>
              <a:rPr lang="nl-NL" dirty="0" err="1"/>
              <a:t>can</a:t>
            </a:r>
            <a:r>
              <a:rPr lang="nl-NL" dirty="0"/>
              <a:t> </a:t>
            </a:r>
            <a:r>
              <a:rPr lang="nl-NL" dirty="0" err="1"/>
              <a:t>use</a:t>
            </a:r>
            <a:r>
              <a:rPr lang="nl-NL" dirty="0"/>
              <a:t> </a:t>
            </a:r>
            <a:r>
              <a:rPr lang="nl-NL" dirty="0" err="1"/>
              <a:t>the</a:t>
            </a:r>
            <a:r>
              <a:rPr lang="nl-NL" dirty="0"/>
              <a:t> </a:t>
            </a:r>
            <a:r>
              <a:rPr lang="en-US" sz="1200" b="0" i="0" kern="1200" dirty="0">
                <a:solidFill>
                  <a:schemeClr val="tx1"/>
                </a:solidFill>
                <a:effectLst/>
                <a:latin typeface="+mn-lt"/>
                <a:ea typeface="+mn-ea"/>
                <a:cs typeface="+mn-cs"/>
              </a:rPr>
              <a:t>asterisk. Where the asterisk means as a multi-character wildcard </a:t>
            </a:r>
            <a:r>
              <a:rPr lang="nl-NL" dirty="0"/>
              <a:t> </a:t>
            </a:r>
          </a:p>
          <a:p>
            <a:endParaRPr lang="nl-NL" dirty="0"/>
          </a:p>
          <a:p>
            <a:r>
              <a:rPr lang="nl-NL" dirty="0"/>
              <a:t>Next, </a:t>
            </a:r>
            <a:r>
              <a:rPr lang="nl-NL" dirty="0" err="1"/>
              <a:t>concepts</a:t>
            </a:r>
            <a:r>
              <a:rPr lang="nl-NL" dirty="0"/>
              <a:t> of interest </a:t>
            </a:r>
            <a:r>
              <a:rPr lang="nl-NL" dirty="0" err="1"/>
              <a:t>often</a:t>
            </a:r>
            <a:r>
              <a:rPr lang="nl-NL" dirty="0"/>
              <a:t> </a:t>
            </a:r>
            <a:r>
              <a:rPr lang="nl-NL" dirty="0" err="1"/>
              <a:t>consist</a:t>
            </a:r>
            <a:r>
              <a:rPr lang="nl-NL" dirty="0"/>
              <a:t> of multiple </a:t>
            </a:r>
            <a:r>
              <a:rPr lang="nl-NL" dirty="0" err="1"/>
              <a:t>words</a:t>
            </a:r>
            <a:r>
              <a:rPr lang="nl-NL" dirty="0"/>
              <a:t>. For </a:t>
            </a:r>
            <a:r>
              <a:rPr lang="nl-NL" dirty="0" err="1"/>
              <a:t>example</a:t>
            </a:r>
            <a:r>
              <a:rPr lang="nl-NL" dirty="0"/>
              <a:t> Acute </a:t>
            </a:r>
            <a:r>
              <a:rPr lang="nl-NL" dirty="0" err="1"/>
              <a:t>myeloid</a:t>
            </a:r>
            <a:r>
              <a:rPr lang="nl-NL" dirty="0"/>
              <a:t> </a:t>
            </a:r>
            <a:r>
              <a:rPr lang="nl-NL" dirty="0" err="1"/>
              <a:t>leukemia</a:t>
            </a:r>
            <a:r>
              <a:rPr lang="nl-NL" dirty="0"/>
              <a:t> or </a:t>
            </a:r>
            <a:r>
              <a:rPr lang="nl-NL" dirty="0" err="1"/>
              <a:t>heart</a:t>
            </a:r>
            <a:r>
              <a:rPr lang="nl-NL" dirty="0"/>
              <a:t> attack. </a:t>
            </a:r>
            <a:r>
              <a:rPr lang="nl-NL" dirty="0" err="1"/>
              <a:t>If</a:t>
            </a:r>
            <a:r>
              <a:rPr lang="nl-NL" dirty="0"/>
              <a:t> we </a:t>
            </a:r>
            <a:r>
              <a:rPr lang="nl-NL" dirty="0" err="1"/>
              <a:t>would</a:t>
            </a:r>
            <a:r>
              <a:rPr lang="nl-NL" dirty="0"/>
              <a:t> </a:t>
            </a:r>
            <a:r>
              <a:rPr lang="nl-NL" dirty="0" err="1"/>
              <a:t>simply</a:t>
            </a:r>
            <a:r>
              <a:rPr lang="nl-NL" dirty="0"/>
              <a:t> </a:t>
            </a:r>
            <a:r>
              <a:rPr lang="nl-NL" sz="1200" i="1" dirty="0">
                <a:latin typeface="Calibri" panose="020F0502020204030204" pitchFamily="34" charset="0"/>
                <a:ea typeface="Calibri" panose="020F0502020204030204" pitchFamily="34" charset="0"/>
                <a:cs typeface="Times New Roman" panose="02020603050405020304" pitchFamily="18" charset="0"/>
              </a:rPr>
              <a:t>acute </a:t>
            </a:r>
            <a:r>
              <a:rPr lang="nl-NL" sz="1200" i="1" dirty="0" err="1">
                <a:latin typeface="Calibri" panose="020F0502020204030204" pitchFamily="34" charset="0"/>
                <a:ea typeface="Calibri" panose="020F0502020204030204" pitchFamily="34" charset="0"/>
                <a:cs typeface="Times New Roman" panose="02020603050405020304" pitchFamily="18" charset="0"/>
              </a:rPr>
              <a:t>Myeloid</a:t>
            </a:r>
            <a:r>
              <a:rPr lang="nl-NL" sz="1200" i="1" dirty="0">
                <a:latin typeface="Calibri" panose="020F0502020204030204" pitchFamily="34" charset="0"/>
                <a:ea typeface="Calibri" panose="020F0502020204030204" pitchFamily="34" charset="0"/>
                <a:cs typeface="Times New Roman" panose="02020603050405020304" pitchFamily="18" charset="0"/>
              </a:rPr>
              <a:t> </a:t>
            </a:r>
            <a:r>
              <a:rPr lang="nl-NL" sz="1200" i="1" dirty="0" err="1">
                <a:latin typeface="Calibri" panose="020F0502020204030204" pitchFamily="34" charset="0"/>
                <a:ea typeface="Calibri" panose="020F0502020204030204" pitchFamily="34" charset="0"/>
                <a:cs typeface="Times New Roman" panose="02020603050405020304" pitchFamily="18" charset="0"/>
              </a:rPr>
              <a:t>leukemia</a:t>
            </a:r>
            <a:r>
              <a:rPr lang="nl-NL" dirty="0"/>
              <a:t> n </a:t>
            </a:r>
            <a:r>
              <a:rPr lang="nl-NL" dirty="0" err="1"/>
              <a:t>the</a:t>
            </a:r>
            <a:r>
              <a:rPr lang="nl-NL" dirty="0"/>
              <a:t> </a:t>
            </a:r>
            <a:r>
              <a:rPr lang="nl-NL" dirty="0" err="1"/>
              <a:t>quick</a:t>
            </a:r>
            <a:r>
              <a:rPr lang="nl-NL" dirty="0"/>
              <a:t> search bar </a:t>
            </a:r>
            <a:r>
              <a:rPr lang="nl-NL" dirty="0" err="1"/>
              <a:t>pharmapendium</a:t>
            </a:r>
            <a:r>
              <a:rPr lang="nl-NL" dirty="0"/>
              <a:t> </a:t>
            </a:r>
            <a:r>
              <a:rPr lang="nl-NL" dirty="0" err="1"/>
              <a:t>would</a:t>
            </a:r>
            <a:r>
              <a:rPr lang="nl-NL" dirty="0"/>
              <a:t> look </a:t>
            </a:r>
            <a:r>
              <a:rPr lang="nl-NL" dirty="0" err="1"/>
              <a:t>for</a:t>
            </a:r>
            <a:r>
              <a:rPr lang="nl-NL" dirty="0"/>
              <a:t> </a:t>
            </a:r>
            <a:r>
              <a:rPr lang="nl-NL" dirty="0" err="1"/>
              <a:t>the</a:t>
            </a:r>
            <a:r>
              <a:rPr lang="nl-NL" dirty="0"/>
              <a:t> term </a:t>
            </a:r>
            <a:r>
              <a:rPr lang="nl-NL" dirty="0" err="1"/>
              <a:t>Heart</a:t>
            </a:r>
            <a:r>
              <a:rPr lang="nl-NL" dirty="0"/>
              <a:t> </a:t>
            </a:r>
            <a:r>
              <a:rPr lang="nl-NL" dirty="0" err="1"/>
              <a:t>and</a:t>
            </a:r>
            <a:r>
              <a:rPr lang="nl-NL" dirty="0"/>
              <a:t> </a:t>
            </a:r>
            <a:r>
              <a:rPr lang="nl-NL" dirty="0" err="1"/>
              <a:t>teh</a:t>
            </a:r>
            <a:r>
              <a:rPr lang="nl-NL" dirty="0"/>
              <a:t> term attack, </a:t>
            </a:r>
            <a:r>
              <a:rPr lang="nl-NL" dirty="0" err="1"/>
              <a:t>not</a:t>
            </a:r>
            <a:r>
              <a:rPr lang="nl-NL" dirty="0"/>
              <a:t> </a:t>
            </a:r>
            <a:r>
              <a:rPr lang="nl-NL" dirty="0" err="1"/>
              <a:t>necessarily</a:t>
            </a:r>
            <a:r>
              <a:rPr lang="nl-NL" dirty="0"/>
              <a:t> as a singel concept. </a:t>
            </a:r>
            <a:r>
              <a:rPr lang="nl-NL" dirty="0" err="1"/>
              <a:t>So</a:t>
            </a:r>
            <a:r>
              <a:rPr lang="nl-NL" dirty="0"/>
              <a:t> </a:t>
            </a:r>
            <a:r>
              <a:rPr lang="nl-NL" dirty="0" err="1"/>
              <a:t>if</a:t>
            </a:r>
            <a:r>
              <a:rPr lang="nl-NL" dirty="0"/>
              <a:t> </a:t>
            </a:r>
            <a:r>
              <a:rPr lang="nl-NL" dirty="0" err="1"/>
              <a:t>you</a:t>
            </a:r>
            <a:r>
              <a:rPr lang="nl-NL" dirty="0"/>
              <a:t> are </a:t>
            </a:r>
            <a:r>
              <a:rPr lang="nl-NL" dirty="0" err="1"/>
              <a:t>interestd</a:t>
            </a:r>
            <a:r>
              <a:rPr lang="nl-NL" dirty="0"/>
              <a:t> in </a:t>
            </a:r>
            <a:r>
              <a:rPr lang="nl-NL" dirty="0" err="1"/>
              <a:t>herta</a:t>
            </a:r>
            <a:r>
              <a:rPr lang="nl-NL" dirty="0"/>
              <a:t> </a:t>
            </a:r>
            <a:r>
              <a:rPr lang="nl-NL" dirty="0" err="1"/>
              <a:t>attcak</a:t>
            </a:r>
            <a:r>
              <a:rPr lang="nl-NL" dirty="0"/>
              <a:t> </a:t>
            </a:r>
            <a:r>
              <a:rPr lang="nl-NL" dirty="0" err="1"/>
              <a:t>you</a:t>
            </a:r>
            <a:r>
              <a:rPr lang="nl-NL" dirty="0"/>
              <a:t> </a:t>
            </a:r>
            <a:r>
              <a:rPr lang="nl-NL" dirty="0" err="1"/>
              <a:t>would</a:t>
            </a:r>
            <a:r>
              <a:rPr lang="nl-NL" dirty="0"/>
              <a:t> like to make </a:t>
            </a:r>
            <a:r>
              <a:rPr lang="nl-NL" dirty="0" err="1"/>
              <a:t>sure</a:t>
            </a:r>
            <a:r>
              <a:rPr lang="nl-NL" dirty="0"/>
              <a:t> </a:t>
            </a:r>
            <a:r>
              <a:rPr lang="nl-NL" dirty="0" err="1"/>
              <a:t>that</a:t>
            </a:r>
            <a:r>
              <a:rPr lang="nl-NL" dirty="0"/>
              <a:t> </a:t>
            </a:r>
            <a:r>
              <a:rPr lang="nl-NL" dirty="0" err="1"/>
              <a:t>the</a:t>
            </a:r>
            <a:r>
              <a:rPr lang="nl-NL" dirty="0"/>
              <a:t> exact </a:t>
            </a:r>
            <a:r>
              <a:rPr lang="nl-NL" dirty="0" err="1"/>
              <a:t>text</a:t>
            </a:r>
            <a:r>
              <a:rPr lang="nl-NL" dirty="0"/>
              <a:t> is found. </a:t>
            </a:r>
            <a:r>
              <a:rPr lang="en-US" dirty="0"/>
              <a:t>We can do this by placing our phrase between quotation marks&gt; let’s take a look at what the effect is.   </a:t>
            </a:r>
          </a:p>
          <a:p>
            <a:endParaRPr lang="en-US" dirty="0"/>
          </a:p>
          <a:p>
            <a:r>
              <a:rPr lang="en-US" dirty="0"/>
              <a:t>So let place heart attack between quotation marks. Please also note that I leave the “</a:t>
            </a:r>
            <a:r>
              <a:rPr lang="en-US" sz="1200" b="0" i="0" kern="1200" dirty="0">
                <a:solidFill>
                  <a:schemeClr val="tx1"/>
                </a:solidFill>
                <a:effectLst/>
                <a:latin typeface="+mn-lt"/>
                <a:ea typeface="+mn-ea"/>
                <a:cs typeface="+mn-cs"/>
              </a:rPr>
              <a:t>Include synonyms” box checked”. In the results we can see that we only find </a:t>
            </a:r>
            <a:r>
              <a:rPr lang="en-US" dirty="0"/>
              <a:t>Heart attack as an exact match. Interestingly, I also we also find synonyms of heart attack like </a:t>
            </a:r>
            <a:r>
              <a:rPr lang="en-US" sz="1200" b="0" i="0" kern="1200" dirty="0">
                <a:solidFill>
                  <a:schemeClr val="tx1"/>
                </a:solidFill>
                <a:effectLst/>
                <a:latin typeface="+mn-lt"/>
                <a:ea typeface="+mn-ea"/>
                <a:cs typeface="+mn-cs"/>
              </a:rPr>
              <a:t>myocardial infarction. PharmaPendium now also looked for known synonyms. By clicking on the number of search results in the left upper corner we can see the original query and the synonyms that were included. We can also manually modify the query and rerun the search.</a:t>
            </a:r>
          </a:p>
          <a:p>
            <a:endParaRPr lang="en-US" i="0" dirty="0"/>
          </a:p>
          <a:p>
            <a:r>
              <a:rPr lang="en-US" i="0" dirty="0"/>
              <a:t>Last, to further optimize your quick search we can also include Boolean operators. AND means that both terms should be present  in the document. OR means either of the terms should be present in the document, Not means the first term should be present, the second term should be absent.  For various specific rules and example how we can combine these different operators I would like to refer you to the help section on Boolean operators in the PharmaPendium support hub. </a:t>
            </a:r>
          </a:p>
          <a:p>
            <a:endParaRPr lang="en-US" dirty="0"/>
          </a:p>
          <a:p>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4</a:t>
            </a:fld>
            <a:endParaRPr lang="de-DE"/>
          </a:p>
        </p:txBody>
      </p:sp>
    </p:spTree>
    <p:extLst>
      <p:ext uri="{BB962C8B-B14F-4D97-AF65-F5344CB8AC3E}">
        <p14:creationId xmlns:p14="http://schemas.microsoft.com/office/powerpoint/2010/main" val="1523723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Let take a look how we can expand or refine our searches using Wildcards, Exact phrase searches and Boolean operators. We just looked for the word excipient in FDA advisory committee meeting documents. That search retrieved 193 records. Maybe we would also like to retrieve documents where the plural form is being mentioned, so Excipients. For this we can easily use the question mark ,which is a single letter truncation wild card. The question mark can be any single character.</a:t>
            </a:r>
          </a:p>
          <a:p>
            <a:endParaRPr lang="nl-NL" dirty="0"/>
          </a:p>
          <a:p>
            <a:r>
              <a:rPr lang="nl-NL" dirty="0" err="1"/>
              <a:t>Often</a:t>
            </a:r>
            <a:r>
              <a:rPr lang="nl-NL" dirty="0"/>
              <a:t> </a:t>
            </a:r>
            <a:r>
              <a:rPr lang="nl-NL" dirty="0" err="1"/>
              <a:t>you</a:t>
            </a:r>
            <a:r>
              <a:rPr lang="nl-NL" dirty="0"/>
              <a:t> </a:t>
            </a:r>
            <a:r>
              <a:rPr lang="nl-NL" dirty="0" err="1"/>
              <a:t>would</a:t>
            </a:r>
            <a:r>
              <a:rPr lang="nl-NL" dirty="0"/>
              <a:t> like to </a:t>
            </a:r>
            <a:r>
              <a:rPr lang="nl-NL" dirty="0" err="1"/>
              <a:t>broaden</a:t>
            </a:r>
            <a:r>
              <a:rPr lang="nl-NL" dirty="0"/>
              <a:t> a </a:t>
            </a:r>
            <a:r>
              <a:rPr lang="nl-NL" dirty="0" err="1"/>
              <a:t>particular</a:t>
            </a:r>
            <a:r>
              <a:rPr lang="nl-NL" dirty="0"/>
              <a:t> concept </a:t>
            </a:r>
            <a:r>
              <a:rPr lang="nl-NL" dirty="0" err="1"/>
              <a:t>for</a:t>
            </a:r>
            <a:r>
              <a:rPr lang="nl-NL" dirty="0"/>
              <a:t> </a:t>
            </a:r>
            <a:r>
              <a:rPr lang="nl-NL" dirty="0" err="1"/>
              <a:t>example</a:t>
            </a:r>
            <a:r>
              <a:rPr lang="nl-NL" dirty="0"/>
              <a:t> </a:t>
            </a:r>
            <a:r>
              <a:rPr lang="nl-NL" dirty="0" err="1"/>
              <a:t>you</a:t>
            </a:r>
            <a:r>
              <a:rPr lang="nl-NL" dirty="0"/>
              <a:t> </a:t>
            </a:r>
            <a:r>
              <a:rPr lang="nl-NL" dirty="0" err="1"/>
              <a:t>could</a:t>
            </a:r>
            <a:r>
              <a:rPr lang="nl-NL" dirty="0"/>
              <a:t> </a:t>
            </a:r>
            <a:r>
              <a:rPr lang="nl-NL" dirty="0" err="1"/>
              <a:t>be</a:t>
            </a:r>
            <a:r>
              <a:rPr lang="nl-NL" dirty="0"/>
              <a:t> </a:t>
            </a:r>
            <a:r>
              <a:rPr lang="nl-NL" dirty="0" err="1"/>
              <a:t>interesed</a:t>
            </a:r>
            <a:r>
              <a:rPr lang="nl-NL" dirty="0"/>
              <a:t> </a:t>
            </a:r>
            <a:r>
              <a:rPr lang="nl-NL" dirty="0" err="1"/>
              <a:t>not</a:t>
            </a:r>
            <a:r>
              <a:rPr lang="nl-NL" dirty="0"/>
              <a:t> </a:t>
            </a:r>
            <a:r>
              <a:rPr lang="nl-NL" dirty="0" err="1"/>
              <a:t>only</a:t>
            </a:r>
            <a:r>
              <a:rPr lang="nl-NL" dirty="0"/>
              <a:t> in </a:t>
            </a:r>
            <a:r>
              <a:rPr lang="nl-NL" dirty="0" err="1"/>
              <a:t>Phosphorylate</a:t>
            </a:r>
            <a:r>
              <a:rPr lang="nl-NL" dirty="0"/>
              <a:t>, but </a:t>
            </a:r>
            <a:r>
              <a:rPr lang="nl-NL" dirty="0" err="1"/>
              <a:t>also</a:t>
            </a:r>
            <a:r>
              <a:rPr lang="nl-NL" dirty="0"/>
              <a:t> </a:t>
            </a:r>
            <a:r>
              <a:rPr lang="nl-NL" dirty="0" err="1"/>
              <a:t>phosphorylation</a:t>
            </a:r>
            <a:r>
              <a:rPr lang="nl-NL" dirty="0"/>
              <a:t>, </a:t>
            </a:r>
            <a:r>
              <a:rPr lang="nl-NL" dirty="0" err="1"/>
              <a:t>phosphorylated</a:t>
            </a:r>
            <a:r>
              <a:rPr lang="nl-NL" dirty="0"/>
              <a:t>. Or </a:t>
            </a:r>
            <a:r>
              <a:rPr lang="nl-NL" dirty="0" err="1"/>
              <a:t>maybe</a:t>
            </a:r>
            <a:r>
              <a:rPr lang="nl-NL" dirty="0"/>
              <a:t> </a:t>
            </a:r>
            <a:r>
              <a:rPr lang="nl-NL" dirty="0" err="1"/>
              <a:t>all</a:t>
            </a:r>
            <a:r>
              <a:rPr lang="nl-NL" dirty="0"/>
              <a:t> </a:t>
            </a:r>
            <a:r>
              <a:rPr lang="nl-NL" dirty="0" err="1"/>
              <a:t>mentioning</a:t>
            </a:r>
            <a:r>
              <a:rPr lang="nl-NL" dirty="0"/>
              <a:t> of </a:t>
            </a:r>
            <a:r>
              <a:rPr lang="nl-NL" dirty="0" err="1"/>
              <a:t>all</a:t>
            </a:r>
            <a:r>
              <a:rPr lang="nl-NL" dirty="0"/>
              <a:t> </a:t>
            </a:r>
            <a:r>
              <a:rPr lang="nl-NL" dirty="0" err="1"/>
              <a:t>variants</a:t>
            </a:r>
            <a:r>
              <a:rPr lang="nl-NL" dirty="0"/>
              <a:t> of Cyp3. For these </a:t>
            </a:r>
            <a:r>
              <a:rPr lang="nl-NL" dirty="0" err="1"/>
              <a:t>searches</a:t>
            </a:r>
            <a:r>
              <a:rPr lang="nl-NL" dirty="0"/>
              <a:t> we </a:t>
            </a:r>
            <a:r>
              <a:rPr lang="nl-NL" dirty="0" err="1"/>
              <a:t>can</a:t>
            </a:r>
            <a:r>
              <a:rPr lang="nl-NL" dirty="0"/>
              <a:t> </a:t>
            </a:r>
            <a:r>
              <a:rPr lang="nl-NL" dirty="0" err="1"/>
              <a:t>use</a:t>
            </a:r>
            <a:r>
              <a:rPr lang="nl-NL" dirty="0"/>
              <a:t> </a:t>
            </a:r>
            <a:r>
              <a:rPr lang="nl-NL" dirty="0" err="1"/>
              <a:t>the</a:t>
            </a:r>
            <a:r>
              <a:rPr lang="nl-NL" dirty="0"/>
              <a:t> </a:t>
            </a:r>
            <a:r>
              <a:rPr lang="en-US" sz="1200" b="0" i="0" kern="1200" dirty="0">
                <a:solidFill>
                  <a:schemeClr val="tx1"/>
                </a:solidFill>
                <a:effectLst/>
                <a:latin typeface="+mn-lt"/>
                <a:ea typeface="+mn-ea"/>
                <a:cs typeface="+mn-cs"/>
              </a:rPr>
              <a:t>asterisk. Where the asterisk means as a multi-character wildcard </a:t>
            </a:r>
            <a:r>
              <a:rPr lang="nl-NL" dirty="0"/>
              <a:t> </a:t>
            </a:r>
          </a:p>
          <a:p>
            <a:endParaRPr lang="nl-NL" dirty="0"/>
          </a:p>
          <a:p>
            <a:r>
              <a:rPr lang="nl-NL" dirty="0"/>
              <a:t>Next, </a:t>
            </a:r>
            <a:r>
              <a:rPr lang="nl-NL" dirty="0" err="1"/>
              <a:t>concepts</a:t>
            </a:r>
            <a:r>
              <a:rPr lang="nl-NL" dirty="0"/>
              <a:t> of interest </a:t>
            </a:r>
            <a:r>
              <a:rPr lang="nl-NL" dirty="0" err="1"/>
              <a:t>often</a:t>
            </a:r>
            <a:r>
              <a:rPr lang="nl-NL" dirty="0"/>
              <a:t> </a:t>
            </a:r>
            <a:r>
              <a:rPr lang="nl-NL" dirty="0" err="1"/>
              <a:t>consist</a:t>
            </a:r>
            <a:r>
              <a:rPr lang="nl-NL" dirty="0"/>
              <a:t> of multiple </a:t>
            </a:r>
            <a:r>
              <a:rPr lang="nl-NL" dirty="0" err="1"/>
              <a:t>words</a:t>
            </a:r>
            <a:r>
              <a:rPr lang="nl-NL" dirty="0"/>
              <a:t>. For </a:t>
            </a:r>
            <a:r>
              <a:rPr lang="nl-NL" dirty="0" err="1"/>
              <a:t>example</a:t>
            </a:r>
            <a:r>
              <a:rPr lang="nl-NL" dirty="0"/>
              <a:t> Acute </a:t>
            </a:r>
            <a:r>
              <a:rPr lang="nl-NL" dirty="0" err="1"/>
              <a:t>myeloid</a:t>
            </a:r>
            <a:r>
              <a:rPr lang="nl-NL" dirty="0"/>
              <a:t> </a:t>
            </a:r>
            <a:r>
              <a:rPr lang="nl-NL" dirty="0" err="1"/>
              <a:t>leukemia</a:t>
            </a:r>
            <a:r>
              <a:rPr lang="nl-NL" dirty="0"/>
              <a:t> or </a:t>
            </a:r>
            <a:r>
              <a:rPr lang="nl-NL" dirty="0" err="1"/>
              <a:t>heart</a:t>
            </a:r>
            <a:r>
              <a:rPr lang="nl-NL" dirty="0"/>
              <a:t> attack. </a:t>
            </a:r>
            <a:r>
              <a:rPr lang="nl-NL" dirty="0" err="1"/>
              <a:t>If</a:t>
            </a:r>
            <a:r>
              <a:rPr lang="nl-NL" dirty="0"/>
              <a:t> we </a:t>
            </a:r>
            <a:r>
              <a:rPr lang="nl-NL" dirty="0" err="1"/>
              <a:t>would</a:t>
            </a:r>
            <a:r>
              <a:rPr lang="nl-NL" dirty="0"/>
              <a:t> </a:t>
            </a:r>
            <a:r>
              <a:rPr lang="nl-NL" dirty="0" err="1"/>
              <a:t>simply</a:t>
            </a:r>
            <a:r>
              <a:rPr lang="nl-NL" dirty="0"/>
              <a:t> </a:t>
            </a:r>
            <a:r>
              <a:rPr lang="nl-NL" sz="1200" i="1" dirty="0">
                <a:latin typeface="Calibri" panose="020F0502020204030204" pitchFamily="34" charset="0"/>
                <a:ea typeface="Calibri" panose="020F0502020204030204" pitchFamily="34" charset="0"/>
                <a:cs typeface="Times New Roman" panose="02020603050405020304" pitchFamily="18" charset="0"/>
              </a:rPr>
              <a:t>acute </a:t>
            </a:r>
            <a:r>
              <a:rPr lang="nl-NL" sz="1200" i="1" dirty="0" err="1">
                <a:latin typeface="Calibri" panose="020F0502020204030204" pitchFamily="34" charset="0"/>
                <a:ea typeface="Calibri" panose="020F0502020204030204" pitchFamily="34" charset="0"/>
                <a:cs typeface="Times New Roman" panose="02020603050405020304" pitchFamily="18" charset="0"/>
              </a:rPr>
              <a:t>Myeloid</a:t>
            </a:r>
            <a:r>
              <a:rPr lang="nl-NL" sz="1200" i="1" dirty="0">
                <a:latin typeface="Calibri" panose="020F0502020204030204" pitchFamily="34" charset="0"/>
                <a:ea typeface="Calibri" panose="020F0502020204030204" pitchFamily="34" charset="0"/>
                <a:cs typeface="Times New Roman" panose="02020603050405020304" pitchFamily="18" charset="0"/>
              </a:rPr>
              <a:t> </a:t>
            </a:r>
            <a:r>
              <a:rPr lang="nl-NL" sz="1200" i="1" dirty="0" err="1">
                <a:latin typeface="Calibri" panose="020F0502020204030204" pitchFamily="34" charset="0"/>
                <a:ea typeface="Calibri" panose="020F0502020204030204" pitchFamily="34" charset="0"/>
                <a:cs typeface="Times New Roman" panose="02020603050405020304" pitchFamily="18" charset="0"/>
              </a:rPr>
              <a:t>leukemia</a:t>
            </a:r>
            <a:r>
              <a:rPr lang="nl-NL" dirty="0"/>
              <a:t> n </a:t>
            </a:r>
            <a:r>
              <a:rPr lang="nl-NL" dirty="0" err="1"/>
              <a:t>the</a:t>
            </a:r>
            <a:r>
              <a:rPr lang="nl-NL" dirty="0"/>
              <a:t> </a:t>
            </a:r>
            <a:r>
              <a:rPr lang="nl-NL" dirty="0" err="1"/>
              <a:t>quick</a:t>
            </a:r>
            <a:r>
              <a:rPr lang="nl-NL" dirty="0"/>
              <a:t> search bar </a:t>
            </a:r>
            <a:r>
              <a:rPr lang="nl-NL" dirty="0" err="1"/>
              <a:t>pharmapendium</a:t>
            </a:r>
            <a:r>
              <a:rPr lang="nl-NL" dirty="0"/>
              <a:t> </a:t>
            </a:r>
            <a:r>
              <a:rPr lang="nl-NL" dirty="0" err="1"/>
              <a:t>would</a:t>
            </a:r>
            <a:r>
              <a:rPr lang="nl-NL" dirty="0"/>
              <a:t> look </a:t>
            </a:r>
            <a:r>
              <a:rPr lang="nl-NL" dirty="0" err="1"/>
              <a:t>for</a:t>
            </a:r>
            <a:r>
              <a:rPr lang="nl-NL" dirty="0"/>
              <a:t> </a:t>
            </a:r>
            <a:r>
              <a:rPr lang="nl-NL" dirty="0" err="1"/>
              <a:t>the</a:t>
            </a:r>
            <a:r>
              <a:rPr lang="nl-NL" dirty="0"/>
              <a:t> term </a:t>
            </a:r>
            <a:r>
              <a:rPr lang="nl-NL" dirty="0" err="1"/>
              <a:t>Heart</a:t>
            </a:r>
            <a:r>
              <a:rPr lang="nl-NL" dirty="0"/>
              <a:t> </a:t>
            </a:r>
            <a:r>
              <a:rPr lang="nl-NL" dirty="0" err="1"/>
              <a:t>and</a:t>
            </a:r>
            <a:r>
              <a:rPr lang="nl-NL" dirty="0"/>
              <a:t> </a:t>
            </a:r>
            <a:r>
              <a:rPr lang="nl-NL" dirty="0" err="1"/>
              <a:t>teh</a:t>
            </a:r>
            <a:r>
              <a:rPr lang="nl-NL" dirty="0"/>
              <a:t> term attack, </a:t>
            </a:r>
            <a:r>
              <a:rPr lang="nl-NL" dirty="0" err="1"/>
              <a:t>not</a:t>
            </a:r>
            <a:r>
              <a:rPr lang="nl-NL" dirty="0"/>
              <a:t> </a:t>
            </a:r>
            <a:r>
              <a:rPr lang="nl-NL" dirty="0" err="1"/>
              <a:t>necessarily</a:t>
            </a:r>
            <a:r>
              <a:rPr lang="nl-NL" dirty="0"/>
              <a:t> as a singel concept. </a:t>
            </a:r>
            <a:r>
              <a:rPr lang="nl-NL" dirty="0" err="1"/>
              <a:t>So</a:t>
            </a:r>
            <a:r>
              <a:rPr lang="nl-NL" dirty="0"/>
              <a:t> </a:t>
            </a:r>
            <a:r>
              <a:rPr lang="nl-NL" dirty="0" err="1"/>
              <a:t>if</a:t>
            </a:r>
            <a:r>
              <a:rPr lang="nl-NL" dirty="0"/>
              <a:t> </a:t>
            </a:r>
            <a:r>
              <a:rPr lang="nl-NL" dirty="0" err="1"/>
              <a:t>you</a:t>
            </a:r>
            <a:r>
              <a:rPr lang="nl-NL" dirty="0"/>
              <a:t> are </a:t>
            </a:r>
            <a:r>
              <a:rPr lang="nl-NL" dirty="0" err="1"/>
              <a:t>interestd</a:t>
            </a:r>
            <a:r>
              <a:rPr lang="nl-NL" dirty="0"/>
              <a:t> in </a:t>
            </a:r>
            <a:r>
              <a:rPr lang="nl-NL" dirty="0" err="1"/>
              <a:t>herta</a:t>
            </a:r>
            <a:r>
              <a:rPr lang="nl-NL" dirty="0"/>
              <a:t> </a:t>
            </a:r>
            <a:r>
              <a:rPr lang="nl-NL" dirty="0" err="1"/>
              <a:t>attcak</a:t>
            </a:r>
            <a:r>
              <a:rPr lang="nl-NL" dirty="0"/>
              <a:t> </a:t>
            </a:r>
            <a:r>
              <a:rPr lang="nl-NL" dirty="0" err="1"/>
              <a:t>you</a:t>
            </a:r>
            <a:r>
              <a:rPr lang="nl-NL" dirty="0"/>
              <a:t> </a:t>
            </a:r>
            <a:r>
              <a:rPr lang="nl-NL" dirty="0" err="1"/>
              <a:t>would</a:t>
            </a:r>
            <a:r>
              <a:rPr lang="nl-NL" dirty="0"/>
              <a:t> like to make </a:t>
            </a:r>
            <a:r>
              <a:rPr lang="nl-NL" dirty="0" err="1"/>
              <a:t>sure</a:t>
            </a:r>
            <a:r>
              <a:rPr lang="nl-NL" dirty="0"/>
              <a:t> </a:t>
            </a:r>
            <a:r>
              <a:rPr lang="nl-NL" dirty="0" err="1"/>
              <a:t>that</a:t>
            </a:r>
            <a:r>
              <a:rPr lang="nl-NL" dirty="0"/>
              <a:t> </a:t>
            </a:r>
            <a:r>
              <a:rPr lang="nl-NL" dirty="0" err="1"/>
              <a:t>the</a:t>
            </a:r>
            <a:r>
              <a:rPr lang="nl-NL" dirty="0"/>
              <a:t> exact </a:t>
            </a:r>
            <a:r>
              <a:rPr lang="nl-NL" dirty="0" err="1"/>
              <a:t>text</a:t>
            </a:r>
            <a:r>
              <a:rPr lang="nl-NL" dirty="0"/>
              <a:t> is found. </a:t>
            </a:r>
            <a:r>
              <a:rPr lang="en-US" dirty="0"/>
              <a:t>We can do this by placing our phrase between quotation marks&gt; let’s take a look at what the effect is.   </a:t>
            </a:r>
          </a:p>
          <a:p>
            <a:endParaRPr lang="en-US" dirty="0"/>
          </a:p>
          <a:p>
            <a:r>
              <a:rPr lang="en-US" dirty="0"/>
              <a:t>So let place heart attack between quotation marks. Please also note that I leave the “</a:t>
            </a:r>
            <a:r>
              <a:rPr lang="en-US" sz="1200" b="0" i="0" kern="1200" dirty="0">
                <a:solidFill>
                  <a:schemeClr val="tx1"/>
                </a:solidFill>
                <a:effectLst/>
                <a:latin typeface="+mn-lt"/>
                <a:ea typeface="+mn-ea"/>
                <a:cs typeface="+mn-cs"/>
              </a:rPr>
              <a:t>Include synonyms” box checked”. In the results we can see that we only find </a:t>
            </a:r>
            <a:r>
              <a:rPr lang="en-US" dirty="0"/>
              <a:t>Heart attack as an exact match. Interestingly, I also we also find synonyms of heart attack like </a:t>
            </a:r>
            <a:r>
              <a:rPr lang="en-US" sz="1200" b="0" i="0" kern="1200" dirty="0">
                <a:solidFill>
                  <a:schemeClr val="tx1"/>
                </a:solidFill>
                <a:effectLst/>
                <a:latin typeface="+mn-lt"/>
                <a:ea typeface="+mn-ea"/>
                <a:cs typeface="+mn-cs"/>
              </a:rPr>
              <a:t>myocardial infarction. PharmaPendium now also looked for known synonyms. By clicking on the number of search results in the left upper corner we can see the original query and the synonyms that were included. We can also manually modify the query and rerun the search.</a:t>
            </a:r>
          </a:p>
          <a:p>
            <a:endParaRPr lang="en-US" i="0" dirty="0"/>
          </a:p>
          <a:p>
            <a:r>
              <a:rPr lang="en-US" i="0" dirty="0"/>
              <a:t>Last, to further optimize your quick search we can also include Boolean operators. AND means that both terms should be present  in the document. OR means either of the terms should be present in the document, Not means the first term should be present, the second term should be absent.  For various specific example how we can combine these different operators I would like to refer you to the help section on Boolean operators in the PharmaPendium support hub, </a:t>
            </a:r>
          </a:p>
          <a:p>
            <a:endParaRPr lang="en-US" dirty="0"/>
          </a:p>
          <a:p>
            <a:r>
              <a:rPr lang="en-US" dirty="0"/>
              <a:t>This is of course critical information that will help companies to address regulatory concerns early on. This will help to avoid reinvent the wheel helping to save time and resources and reduce risk. PharmaPendium is the only tool that can retrieve this information as we made these scanned FDA documents text searchable in full text, and where you can search across different regulatory agencies as well as drug classes in a single search.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5</a:t>
            </a:fld>
            <a:endParaRPr lang="de-DE"/>
          </a:p>
        </p:txBody>
      </p:sp>
    </p:spTree>
    <p:extLst>
      <p:ext uri="{BB962C8B-B14F-4D97-AF65-F5344CB8AC3E}">
        <p14:creationId xmlns:p14="http://schemas.microsoft.com/office/powerpoint/2010/main" val="1346328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With</a:t>
            </a:r>
            <a:r>
              <a:rPr lang="nl-NL" dirty="0"/>
              <a:t> </a:t>
            </a:r>
            <a:r>
              <a:rPr lang="nl-NL" dirty="0" err="1"/>
              <a:t>that</a:t>
            </a:r>
            <a:r>
              <a:rPr lang="nl-NL" dirty="0"/>
              <a:t> I </a:t>
            </a:r>
            <a:r>
              <a:rPr lang="nl-NL" dirty="0" err="1"/>
              <a:t>would</a:t>
            </a:r>
            <a:r>
              <a:rPr lang="nl-NL" dirty="0"/>
              <a:t> like to </a:t>
            </a:r>
            <a:r>
              <a:rPr lang="nl-NL" dirty="0" err="1"/>
              <a:t>thank</a:t>
            </a:r>
            <a:r>
              <a:rPr lang="nl-NL" dirty="0"/>
              <a:t> </a:t>
            </a:r>
            <a:r>
              <a:rPr lang="nl-NL" dirty="0" err="1"/>
              <a:t>you</a:t>
            </a:r>
            <a:r>
              <a:rPr lang="nl-NL" dirty="0"/>
              <a:t> </a:t>
            </a:r>
            <a:r>
              <a:rPr lang="nl-NL" dirty="0" err="1"/>
              <a:t>for</a:t>
            </a:r>
            <a:r>
              <a:rPr lang="nl-NL" dirty="0"/>
              <a:t> </a:t>
            </a:r>
            <a:r>
              <a:rPr lang="nl-NL" dirty="0" err="1"/>
              <a:t>your</a:t>
            </a:r>
            <a:r>
              <a:rPr lang="nl-NL" dirty="0"/>
              <a:t> attention. I case of </a:t>
            </a:r>
            <a:r>
              <a:rPr lang="nl-NL" dirty="0" err="1"/>
              <a:t>quetsions</a:t>
            </a:r>
            <a:r>
              <a:rPr lang="nl-NL" dirty="0"/>
              <a:t>, </a:t>
            </a:r>
            <a:r>
              <a:rPr lang="nl-NL" dirty="0" err="1"/>
              <a:t>please</a:t>
            </a:r>
            <a:r>
              <a:rPr lang="nl-NL" dirty="0"/>
              <a:t> do </a:t>
            </a:r>
            <a:r>
              <a:rPr lang="nl-NL" dirty="0" err="1"/>
              <a:t>not</a:t>
            </a:r>
            <a:r>
              <a:rPr lang="nl-NL" dirty="0"/>
              <a:t> </a:t>
            </a:r>
            <a:r>
              <a:rPr lang="nl-NL" dirty="0" err="1"/>
              <a:t>hesitate</a:t>
            </a:r>
            <a:r>
              <a:rPr lang="nl-NL" dirty="0"/>
              <a:t> to get in </a:t>
            </a:r>
            <a:r>
              <a:rPr lang="nl-NL" dirty="0" err="1"/>
              <a:t>touch</a:t>
            </a:r>
            <a:r>
              <a:rPr lang="nl-NL" dirty="0"/>
              <a:t>. </a:t>
            </a:r>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6</a:t>
            </a:fld>
            <a:endParaRPr lang="de-DE"/>
          </a:p>
        </p:txBody>
      </p:sp>
    </p:spTree>
    <p:extLst>
      <p:ext uri="{BB962C8B-B14F-4D97-AF65-F5344CB8AC3E}">
        <p14:creationId xmlns:p14="http://schemas.microsoft.com/office/powerpoint/2010/main" val="14266956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photo and light text">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9144000" cy="5143500"/>
          </a:xfrm>
          <a:prstGeom prst="rect">
            <a:avLst/>
          </a:prstGeom>
          <a:solidFill>
            <a:srgbClr val="F2F2F2">
              <a:alpha val="7059"/>
            </a:srgbClr>
          </a:solidFill>
        </p:spPr>
        <p:txBody>
          <a:bodyPr>
            <a:normAutofit/>
          </a:bodyPr>
          <a:lstStyle>
            <a:lvl1pPr marL="0" indent="0" algn="r">
              <a:lnSpc>
                <a:spcPct val="100000"/>
              </a:lnSpc>
              <a:buNone/>
              <a:defRPr sz="1600" baseline="0"/>
            </a:lvl1pPr>
          </a:lstStyle>
          <a:p>
            <a:r>
              <a:rPr lang="en-US" noProof="0" dirty="0"/>
              <a:t>Click on icon to select picture</a:t>
            </a:r>
          </a:p>
        </p:txBody>
      </p:sp>
      <p:sp>
        <p:nvSpPr>
          <p:cNvPr id="2"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chemeClr val="bg1"/>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7" name="TextBox 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dirty="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9"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6" name="Text Placeholder 9"/>
          <p:cNvSpPr>
            <a:spLocks noGrp="1"/>
          </p:cNvSpPr>
          <p:nvPr>
            <p:ph type="body" sz="quarter" idx="13"/>
          </p:nvPr>
        </p:nvSpPr>
        <p:spPr>
          <a:xfrm>
            <a:off x="475841" y="503628"/>
            <a:ext cx="787296"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ext uri="{BB962C8B-B14F-4D97-AF65-F5344CB8AC3E}">
        <p14:creationId xmlns:p14="http://schemas.microsoft.com/office/powerpoint/2010/main" val="3631053711"/>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guide id="8" orient="horz"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dark text and light photo">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9144000" cy="5143500"/>
          </a:xfrm>
          <a:prstGeom prst="rect">
            <a:avLst/>
          </a:prstGeom>
          <a:solidFill>
            <a:srgbClr val="F2F2F2">
              <a:alpha val="7059"/>
            </a:srgbClr>
          </a:solidFill>
        </p:spPr>
        <p:txBody>
          <a:bodyPr>
            <a:normAutofit/>
          </a:bodyPr>
          <a:lstStyle>
            <a:lvl1pPr marL="0" indent="0" algn="r">
              <a:lnSpc>
                <a:spcPct val="100000"/>
              </a:lnSpc>
              <a:buNone/>
              <a:defRPr sz="1600" baseline="0"/>
            </a:lvl1pPr>
          </a:lstStyle>
          <a:p>
            <a:r>
              <a:rPr lang="de-DE" dirty="0"/>
              <a:t>Click on </a:t>
            </a:r>
            <a:r>
              <a:rPr lang="de-DE" dirty="0" err="1"/>
              <a:t>icon</a:t>
            </a:r>
            <a:r>
              <a:rPr lang="de-DE" dirty="0"/>
              <a:t> </a:t>
            </a:r>
            <a:r>
              <a:rPr lang="de-DE" dirty="0" err="1"/>
              <a:t>to</a:t>
            </a:r>
            <a:r>
              <a:rPr lang="de-DE" dirty="0"/>
              <a:t> </a:t>
            </a:r>
            <a:r>
              <a:rPr lang="de-DE" dirty="0" err="1"/>
              <a:t>select</a:t>
            </a:r>
            <a:r>
              <a:rPr lang="de-DE" dirty="0"/>
              <a:t> </a:t>
            </a:r>
            <a:r>
              <a:rPr lang="de-DE" dirty="0" err="1"/>
              <a:t>picture</a:t>
            </a:r>
            <a:endParaRPr lang="de-DE" dirty="0"/>
          </a:p>
        </p:txBody>
      </p:sp>
      <p:sp>
        <p:nvSpPr>
          <p:cNvPr id="2"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7" name="TextBox 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dirty="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9"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3" name="Text Placeholder 9"/>
          <p:cNvSpPr>
            <a:spLocks noGrp="1"/>
          </p:cNvSpPr>
          <p:nvPr>
            <p:ph type="body" sz="quarter" idx="13"/>
          </p:nvPr>
        </p:nvSpPr>
        <p:spPr>
          <a:xfrm>
            <a:off x="475841" y="503628"/>
            <a:ext cx="787296"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guide id="8" orient="horz">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text and dark photo">
    <p:spTree>
      <p:nvGrpSpPr>
        <p:cNvPr id="1" name=""/>
        <p:cNvGrpSpPr/>
        <p:nvPr/>
      </p:nvGrpSpPr>
      <p:grpSpPr>
        <a:xfrm>
          <a:off x="0" y="0"/>
          <a:ext cx="0" cy="0"/>
          <a:chOff x="0" y="0"/>
          <a:chExt cx="0" cy="0"/>
        </a:xfrm>
      </p:grpSpPr>
      <p:sp>
        <p:nvSpPr>
          <p:cNvPr id="14" name="AchtergrondBeeld"/>
          <p:cNvSpPr>
            <a:spLocks noGrp="1"/>
          </p:cNvSpPr>
          <p:nvPr>
            <p:ph type="pic" sz="quarter" idx="15" hasCustomPrompt="1"/>
          </p:nvPr>
        </p:nvSpPr>
        <p:spPr>
          <a:xfrm>
            <a:off x="0" y="0"/>
            <a:ext cx="9144000" cy="5143500"/>
          </a:xfrm>
          <a:prstGeom prst="rect">
            <a:avLst/>
          </a:prstGeom>
          <a:solidFill>
            <a:srgbClr val="3E4043">
              <a:alpha val="14902"/>
            </a:srgbClr>
          </a:solidFill>
        </p:spPr>
        <p:txBody>
          <a:bodyPr>
            <a:normAutofit/>
          </a:bodyPr>
          <a:lstStyle>
            <a:lvl1pPr marL="0" indent="0" algn="r">
              <a:lnSpc>
                <a:spcPct val="100000"/>
              </a:lnSpc>
              <a:buNone/>
              <a:defRPr sz="1600" baseline="0"/>
            </a:lvl1pPr>
          </a:lstStyle>
          <a:p>
            <a:r>
              <a:rPr lang="de-DE"/>
              <a:t>Click on icon to select picture</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solidFill>
                  <a:schemeClr val="bg1"/>
                </a:solidFill>
              </a:defRPr>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17" name="TextBox 1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20"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chemeClr val="bg1"/>
                </a:solidFill>
              </a:defRPr>
            </a:lvl1pPr>
          </a:lstStyle>
          <a:p>
            <a:r>
              <a:rPr lang="en-US" noProof="0" dirty="0"/>
              <a:t>Click to edit title max over 2x lines</a:t>
            </a:r>
          </a:p>
        </p:txBody>
      </p:sp>
      <p:sp>
        <p:nvSpPr>
          <p:cNvPr id="21"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3" name="Text Placeholder 9"/>
          <p:cNvSpPr>
            <a:spLocks noGrp="1"/>
          </p:cNvSpPr>
          <p:nvPr>
            <p:ph type="body" sz="quarter" idx="13" hasCustomPrompt="1"/>
          </p:nvPr>
        </p:nvSpPr>
        <p:spPr>
          <a:xfrm>
            <a:off x="475841" y="503628"/>
            <a:ext cx="788400"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rmAutofit/>
          </a:bodyPr>
          <a:lstStyle>
            <a:lvl1pPr>
              <a:defRPr sz="100">
                <a:solidFill>
                  <a:schemeClr val="bg1"/>
                </a:solidFill>
              </a:defRPr>
            </a:lvl1pPr>
          </a:lstStyle>
          <a:p>
            <a:pPr lvl="0"/>
            <a:r>
              <a:rPr lang="en-US"/>
              <a:t>Edit Master text styles v</a:t>
            </a:r>
          </a:p>
        </p:txBody>
      </p:sp>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ext uri="{BB962C8B-B14F-4D97-AF65-F5344CB8AC3E}">
        <p14:creationId xmlns:p14="http://schemas.microsoft.com/office/powerpoint/2010/main" val="899294975"/>
      </p:ext>
    </p:extLst>
  </p:cSld>
  <p:clrMapOvr>
    <a:masterClrMapping/>
  </p:clrMapOvr>
  <p:extLst mod="1">
    <p:ext uri="{DCECCB84-F9BA-43D5-87BE-67443E8EF086}">
      <p15:sldGuideLst xmlns:p15="http://schemas.microsoft.com/office/powerpoint/2012/main">
        <p15:guide id="1" orient="horz" pos="373" userDrawn="1">
          <p15:clr>
            <a:srgbClr val="FBAE40"/>
          </p15:clr>
        </p15:guide>
        <p15:guide id="2" orient="horz" pos="2867" userDrawn="1">
          <p15:clr>
            <a:srgbClr val="FBAE40"/>
          </p15:clr>
        </p15:guide>
        <p15:guide id="3" pos="363" userDrawn="1">
          <p15:clr>
            <a:srgbClr val="FBAE40"/>
          </p15:clr>
        </p15:guide>
        <p15:guide id="4" pos="2699" userDrawn="1">
          <p15:clr>
            <a:srgbClr val="FBAE40"/>
          </p15:clr>
        </p15:guide>
        <p15:guide id="5" pos="2880" userDrawn="1">
          <p15:clr>
            <a:srgbClr val="FBAE40"/>
          </p15:clr>
        </p15:guide>
        <p15:guide id="6" pos="3061" userDrawn="1">
          <p15:clr>
            <a:srgbClr val="FBAE40"/>
          </p15:clr>
        </p15:guide>
        <p15:guide id="7" pos="539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subtitle">
    <p:spTree>
      <p:nvGrpSpPr>
        <p:cNvPr id="1" name=""/>
        <p:cNvGrpSpPr/>
        <p:nvPr/>
      </p:nvGrpSpPr>
      <p:grpSpPr>
        <a:xfrm>
          <a:off x="0" y="0"/>
          <a:ext cx="0" cy="0"/>
          <a:chOff x="0" y="0"/>
          <a:chExt cx="0" cy="0"/>
        </a:xfrm>
      </p:grpSpPr>
      <p:sp>
        <p:nvSpPr>
          <p:cNvPr id="18"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gn="l">
              <a:lnSpc>
                <a:spcPct val="100000"/>
              </a:lnSpc>
              <a:spcBef>
                <a:spcPts val="0"/>
              </a:spcBef>
              <a:buFont typeface="Arial" charset="0"/>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8"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sp>
        <p:nvSpPr>
          <p:cNvPr id="10"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pic>
        <p:nvPicPr>
          <p:cNvPr id="7" name="Picture 6">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12"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353B295-4072-4A63-B863-72215A7E23B4}" type="datetime1">
              <a:rPr lang="de-DE" smtClean="0"/>
              <a:t>04.06.2019</a:t>
            </a:fld>
            <a:endParaRPr lang="de-DE"/>
          </a:p>
        </p:txBody>
      </p:sp>
      <p:sp>
        <p:nvSpPr>
          <p:cNvPr id="4" name="Footer Placeholder 3"/>
          <p:cNvSpPr>
            <a:spLocks noGrp="1"/>
          </p:cNvSpPr>
          <p:nvPr>
            <p:ph type="ftr" sz="quarter" idx="11"/>
          </p:nvPr>
        </p:nvSpPr>
        <p:spPr/>
        <p:txBody>
          <a:bodyPr/>
          <a:lstStyle/>
          <a:p>
            <a:r>
              <a:rPr lang="en-CA"/>
              <a:t>PharmaPendium - Informing critical drug development decisions</a:t>
            </a:r>
            <a:endParaRPr lang="de-DE"/>
          </a:p>
        </p:txBody>
      </p:sp>
      <p:pic>
        <p:nvPicPr>
          <p:cNvPr id="5" name="Picture 4"/>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 y="-431800"/>
            <a:ext cx="9138993" cy="1229461"/>
          </a:xfrm>
          <a:prstGeom prst="rect">
            <a:avLst/>
          </a:prstGeom>
        </p:spPr>
      </p:pic>
      <p:sp>
        <p:nvSpPr>
          <p:cNvPr id="7" name="Text Placeholder 6"/>
          <p:cNvSpPr>
            <a:spLocks noGrp="1"/>
          </p:cNvSpPr>
          <p:nvPr>
            <p:ph type="body" sz="quarter" idx="15" hasCustomPrompt="1"/>
          </p:nvPr>
        </p:nvSpPr>
        <p:spPr>
          <a:xfrm>
            <a:off x="1084593" y="1215416"/>
            <a:ext cx="6974815" cy="1413483"/>
          </a:xfrm>
          <a:prstGeom prst="rect">
            <a:avLst/>
          </a:prstGeom>
        </p:spPr>
        <p:txBody>
          <a:bodyPr anchor="b">
            <a:noAutofit/>
          </a:bodyPr>
          <a:lstStyle>
            <a:lvl1pPr marL="0" indent="0" algn="ctr">
              <a:lnSpc>
                <a:spcPct val="100000"/>
              </a:lnSpc>
              <a:buNone/>
              <a:defRPr sz="4000">
                <a:solidFill>
                  <a:schemeClr val="tx1"/>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Click to edit title</a:t>
            </a:r>
            <a:br>
              <a:rPr lang="en-US" dirty="0"/>
            </a:br>
            <a:r>
              <a:rPr lang="en-US" dirty="0"/>
              <a:t>max over 2x lines</a:t>
            </a:r>
            <a:endParaRPr lang="de-DE" dirty="0"/>
          </a:p>
        </p:txBody>
      </p:sp>
      <p:sp>
        <p:nvSpPr>
          <p:cNvPr id="9" name="Title 1"/>
          <p:cNvSpPr>
            <a:spLocks noGrp="1"/>
          </p:cNvSpPr>
          <p:nvPr>
            <p:ph type="title" hasCustomPrompt="1"/>
          </p:nvPr>
        </p:nvSpPr>
        <p:spPr>
          <a:xfrm>
            <a:off x="1084593" y="2641599"/>
            <a:ext cx="6974815" cy="660401"/>
          </a:xfrm>
        </p:spPr>
        <p:txBody>
          <a:bodyPr anchor="t">
            <a:noAutofit/>
          </a:bodyPr>
          <a:lstStyle>
            <a:lvl1pPr algn="ctr">
              <a:lnSpc>
                <a:spcPct val="100000"/>
              </a:lnSpc>
              <a:defRPr sz="2000">
                <a:solidFill>
                  <a:schemeClr val="tx2"/>
                </a:solidFill>
              </a:defRPr>
            </a:lvl1pPr>
          </a:lstStyle>
          <a:p>
            <a:r>
              <a:rPr lang="en-US" dirty="0"/>
              <a:t>Subtitle</a:t>
            </a:r>
            <a:endParaRPr lang="de-DE" dirty="0"/>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Agenda</a:t>
            </a:r>
            <a:endParaRPr lang="de-DE" dirty="0"/>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4"/>
          </p:nvPr>
        </p:nvSpPr>
        <p:spPr/>
        <p:txBody>
          <a:bodyPr/>
          <a:lstStyle/>
          <a:p>
            <a:fld id="{AA8C7641-65B9-4E8D-92C4-30A26A2B427D}" type="datetime1">
              <a:rPr lang="de-DE" smtClean="0"/>
              <a:t>04.06.2019</a:t>
            </a:fld>
            <a:endParaRPr lang="de-DE" dirty="0"/>
          </a:p>
        </p:txBody>
      </p:sp>
      <p:sp>
        <p:nvSpPr>
          <p:cNvPr id="6" name="Footer Placeholder 5"/>
          <p:cNvSpPr>
            <a:spLocks noGrp="1"/>
          </p:cNvSpPr>
          <p:nvPr>
            <p:ph type="ftr" sz="quarter" idx="15"/>
          </p:nvPr>
        </p:nvSpPr>
        <p:spPr/>
        <p:txBody>
          <a:bodyPr/>
          <a:lstStyle/>
          <a:p>
            <a:r>
              <a:rPr lang="en-CA"/>
              <a:t>PharmaPendium - Informing critical drug development decisions</a:t>
            </a:r>
            <a:endParaRPr lang="de-DE" dirty="0"/>
          </a:p>
        </p:txBody>
      </p:sp>
      <p:sp>
        <p:nvSpPr>
          <p:cNvPr id="18" name="Text Placeholder 1"/>
          <p:cNvSpPr>
            <a:spLocks noGrp="1"/>
          </p:cNvSpPr>
          <p:nvPr>
            <p:ph type="body" sz="quarter" idx="13"/>
          </p:nvPr>
        </p:nvSpPr>
        <p:spPr>
          <a:xfrm>
            <a:off x="576262" y="1064853"/>
            <a:ext cx="7991475" cy="3264797"/>
          </a:xfrm>
          <a:prstGeom prst="rect">
            <a:avLst/>
          </a:prstGeom>
        </p:spPr>
        <p:txBody>
          <a:bodyPr vert="horz" lIns="91440" tIns="0" rIns="91440" bIns="45720" rtlCol="0">
            <a:normAutofit/>
          </a:bodyPr>
          <a:lstStyle>
            <a:lvl1pPr>
              <a:defRPr lang="en-GB" dirty="0"/>
            </a:lvl1pPr>
          </a:lstStyle>
          <a:p>
            <a:pPr marL="285750" lvl="0" indent="-285750">
              <a:lnSpc>
                <a:spcPct val="100000"/>
              </a:lnSpc>
            </a:pPr>
            <a:endParaRPr lang="en-GB" dirty="0"/>
          </a:p>
        </p:txBody>
      </p:sp>
    </p:spTree>
    <p:extLst>
      <p:ext uri="{BB962C8B-B14F-4D97-AF65-F5344CB8AC3E}">
        <p14:creationId xmlns:p14="http://schemas.microsoft.com/office/powerpoint/2010/main" val="1262608357"/>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799"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cxnSp>
        <p:nvCxnSpPr>
          <p:cNvPr id="14" name="Straight Connector 13"/>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EEC101C6-7CB5-49DA-9D9B-A2CCDDB20F2A}" type="datetime1">
              <a:rPr lang="de-DE" smtClean="0"/>
              <a:t>04.06.2019</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a:p>
        </p:txBody>
      </p:sp>
      <p:sp>
        <p:nvSpPr>
          <p:cNvPr id="8"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7" orient="horz" pos="286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fld id="{AC83739A-B444-4D82-813A-204F1CD23020}" type="datetime1">
              <a:rPr lang="de-DE" smtClean="0"/>
              <a:t>04.06.2019</a:t>
            </a:fld>
            <a:endParaRPr lang="de-DE" dirty="0"/>
          </a:p>
        </p:txBody>
      </p:sp>
      <p:sp>
        <p:nvSpPr>
          <p:cNvPr id="8" name="Footer Placeholder 7"/>
          <p:cNvSpPr>
            <a:spLocks noGrp="1"/>
          </p:cNvSpPr>
          <p:nvPr>
            <p:ph type="ftr" sz="quarter" idx="15"/>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1" name="Text Placeholder 8"/>
          <p:cNvSpPr>
            <a:spLocks noGrp="1"/>
          </p:cNvSpPr>
          <p:nvPr>
            <p:ph type="body" sz="quarter" idx="13" hasCustomPrompt="1"/>
          </p:nvPr>
        </p:nvSpPr>
        <p:spPr>
          <a:xfrm>
            <a:off x="576263" y="1064854"/>
            <a:ext cx="7991475" cy="3264797"/>
          </a:xfrm>
          <a:prstGeom prst="rect">
            <a:avLst/>
          </a:prstGeom>
        </p:spPr>
        <p:txBody>
          <a:bodyPr>
            <a:normAutofit/>
          </a:bodyPr>
          <a:lstStyle>
            <a:lvl1pPr marL="0" indent="0">
              <a:lnSpc>
                <a:spcPct val="100000"/>
              </a:lnSpc>
              <a:buFont typeface="Arial" charset="0"/>
              <a:buNone/>
              <a:defRPr sz="18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fld id="{83886D45-8A9A-46CC-BE89-BB307059B073}" type="datetime1">
              <a:rPr lang="de-DE" smtClean="0"/>
              <a:t>04.06.2019</a:t>
            </a:fld>
            <a:endParaRPr lang="de-DE" dirty="0"/>
          </a:p>
        </p:txBody>
      </p:sp>
      <p:sp>
        <p:nvSpPr>
          <p:cNvPr id="8" name="Footer Placeholder 7"/>
          <p:cNvSpPr>
            <a:spLocks noGrp="1"/>
          </p:cNvSpPr>
          <p:nvPr>
            <p:ph type="ftr" sz="quarter" idx="15"/>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4" name="Content Placeholder 2"/>
          <p:cNvSpPr>
            <a:spLocks noGrp="1"/>
          </p:cNvSpPr>
          <p:nvPr>
            <p:ph sz="quarter" idx="16"/>
          </p:nvPr>
        </p:nvSpPr>
        <p:spPr>
          <a:xfrm>
            <a:off x="576263" y="1061276"/>
            <a:ext cx="7991475" cy="3269424"/>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904437398"/>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two column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8"/>
          </p:nvPr>
        </p:nvSpPr>
        <p:spPr/>
        <p:txBody>
          <a:bodyPr/>
          <a:lstStyle/>
          <a:p>
            <a:fld id="{6B2A18E8-BAB8-4721-86A0-FAD72B323C9B}" type="datetime1">
              <a:rPr lang="de-DE" smtClean="0"/>
              <a:t>04.06.2019</a:t>
            </a:fld>
            <a:endParaRPr lang="de-DE" dirty="0"/>
          </a:p>
        </p:txBody>
      </p:sp>
      <p:sp>
        <p:nvSpPr>
          <p:cNvPr id="6" name="Footer Placeholder 5"/>
          <p:cNvSpPr>
            <a:spLocks noGrp="1"/>
          </p:cNvSpPr>
          <p:nvPr>
            <p:ph type="ftr" sz="quarter" idx="19"/>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20" name="Text Placeholder 8"/>
          <p:cNvSpPr>
            <a:spLocks noGrp="1"/>
          </p:cNvSpPr>
          <p:nvPr>
            <p:ph type="body" sz="quarter" idx="23" hasCustomPrompt="1"/>
          </p:nvPr>
        </p:nvSpPr>
        <p:spPr>
          <a:xfrm>
            <a:off x="4770841" y="1064854"/>
            <a:ext cx="3796897" cy="3264797"/>
          </a:xfrm>
          <a:prstGeom prst="rect">
            <a:avLst/>
          </a:prstGeom>
        </p:spPr>
        <p:txBody>
          <a:bodyPr>
            <a:normAutofit/>
          </a:bodyPr>
          <a:lstStyle>
            <a:lvl1pPr marL="0" indent="0">
              <a:lnSpc>
                <a:spcPct val="100000"/>
              </a:lnSpc>
              <a:buFont typeface="Arial" charset="0"/>
              <a:buNone/>
              <a:defRPr sz="1600" b="0" baseline="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
        <p:nvSpPr>
          <p:cNvPr id="23" name="Text Placeholder 8"/>
          <p:cNvSpPr>
            <a:spLocks noGrp="1"/>
          </p:cNvSpPr>
          <p:nvPr>
            <p:ph type="body" sz="quarter" idx="24" hasCustomPrompt="1"/>
          </p:nvPr>
        </p:nvSpPr>
        <p:spPr>
          <a:xfrm>
            <a:off x="576263"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bullets two column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8"/>
          </p:nvPr>
        </p:nvSpPr>
        <p:spPr/>
        <p:txBody>
          <a:bodyPr/>
          <a:lstStyle/>
          <a:p>
            <a:fld id="{193B16BB-A54E-4D22-8135-59AB0A0DA255}" type="datetime1">
              <a:rPr lang="de-DE" smtClean="0"/>
              <a:t>04.06.2019</a:t>
            </a:fld>
            <a:endParaRPr lang="de-DE" dirty="0"/>
          </a:p>
        </p:txBody>
      </p:sp>
      <p:sp>
        <p:nvSpPr>
          <p:cNvPr id="6" name="Footer Placeholder 5"/>
          <p:cNvSpPr>
            <a:spLocks noGrp="1"/>
          </p:cNvSpPr>
          <p:nvPr>
            <p:ph type="ftr" sz="quarter" idx="19"/>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
        <p:nvSpPr>
          <p:cNvPr id="9" name="Text Placeholder 8"/>
          <p:cNvSpPr>
            <a:spLocks noGrp="1"/>
          </p:cNvSpPr>
          <p:nvPr>
            <p:ph type="body" sz="quarter" idx="17" hasCustomPrompt="1"/>
          </p:nvPr>
        </p:nvSpPr>
        <p:spPr>
          <a:xfrm>
            <a:off x="4770842" y="1064853"/>
            <a:ext cx="3796896" cy="3264797"/>
          </a:xfrm>
          <a:prstGeom prst="rect">
            <a:avLst/>
          </a:prstGeom>
        </p:spPr>
        <p:txBody>
          <a:bodyPr/>
          <a:lstStyle>
            <a:lvl1pPr marL="285750" indent="-285750">
              <a:lnSpc>
                <a:spcPct val="100000"/>
              </a:lnSpc>
              <a:buFont typeface="Arial" panose="020B0604020202020204" pitchFamily="34" charset="0"/>
              <a:buChar char="•"/>
              <a:defRPr sz="1600" b="0"/>
            </a:lvl1pPr>
            <a:lvl2pPr marL="287338" indent="-287338">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p:txBody>
      </p:sp>
    </p:spTree>
    <p:extLst>
      <p:ext uri="{BB962C8B-B14F-4D97-AF65-F5344CB8AC3E}">
        <p14:creationId xmlns:p14="http://schemas.microsoft.com/office/powerpoint/2010/main" val="2069957296"/>
      </p:ext>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text and image on right side">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572000" y="0"/>
            <a:ext cx="4572000" cy="51435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6" name="Straight Connector 15"/>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A613DCF9-3C73-4503-B510-D850C92013A9}" type="datetime1">
              <a:rPr lang="de-DE" smtClean="0"/>
              <a:t>04.06.2019</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dirty="0"/>
          </a:p>
        </p:txBody>
      </p:sp>
      <p:sp>
        <p:nvSpPr>
          <p:cNvPr id="8" name="Title 1"/>
          <p:cNvSpPr>
            <a:spLocks noGrp="1"/>
          </p:cNvSpPr>
          <p:nvPr>
            <p:ph type="title" hasCustomPrompt="1"/>
          </p:nvPr>
        </p:nvSpPr>
        <p:spPr>
          <a:xfrm>
            <a:off x="576263" y="370375"/>
            <a:ext cx="3796897"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1" name="Text Placeholder 8"/>
          <p:cNvSpPr>
            <a:spLocks noGrp="1"/>
          </p:cNvSpPr>
          <p:nvPr>
            <p:ph type="body" sz="quarter" idx="24" hasCustomPrompt="1"/>
          </p:nvPr>
        </p:nvSpPr>
        <p:spPr>
          <a:xfrm>
            <a:off x="576263"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ext uri="{BB962C8B-B14F-4D97-AF65-F5344CB8AC3E}">
        <p14:creationId xmlns:p14="http://schemas.microsoft.com/office/powerpoint/2010/main" val="3231835068"/>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text and image on left side">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044000" y="4722258"/>
            <a:ext cx="3086100" cy="162814"/>
          </a:xfrm>
        </p:spPr>
        <p:txBody>
          <a:bodyPr/>
          <a:lstStyle/>
          <a:p>
            <a:fld id="{0A349D1B-B56A-4462-8302-FF9270DB6843}" type="datetime1">
              <a:rPr lang="de-DE" smtClean="0"/>
              <a:t>04.06.2019</a:t>
            </a:fld>
            <a:endParaRPr lang="de-DE"/>
          </a:p>
        </p:txBody>
      </p:sp>
      <p:sp>
        <p:nvSpPr>
          <p:cNvPr id="10" name="Footer Placeholder 4"/>
          <p:cNvSpPr>
            <a:spLocks noGrp="1"/>
          </p:cNvSpPr>
          <p:nvPr>
            <p:ph type="ftr" sz="quarter" idx="16"/>
          </p:nvPr>
        </p:nvSpPr>
        <p:spPr>
          <a:xfrm>
            <a:off x="1044000" y="4531201"/>
            <a:ext cx="3086100" cy="162244"/>
          </a:xfrm>
        </p:spPr>
        <p:txBody>
          <a:bodyPr/>
          <a:lstStyle/>
          <a:p>
            <a:r>
              <a:rPr lang="en-CA"/>
              <a:t>PharmaPendium - Informing critical drug development decisions</a:t>
            </a:r>
            <a:endParaRPr lang="de-DE" dirty="0"/>
          </a:p>
        </p:txBody>
      </p:sp>
      <p:cxnSp>
        <p:nvCxnSpPr>
          <p:cNvPr id="11" name="Straight Connector 10"/>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2" name="Picture Placeholder 9"/>
          <p:cNvSpPr>
            <a:spLocks noGrp="1"/>
          </p:cNvSpPr>
          <p:nvPr>
            <p:ph type="pic" sz="quarter" idx="24"/>
          </p:nvPr>
        </p:nvSpPr>
        <p:spPr>
          <a:xfrm>
            <a:off x="0" y="0"/>
            <a:ext cx="4572000" cy="51435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sp>
        <p:nvSpPr>
          <p:cNvPr id="16" name="Title 1"/>
          <p:cNvSpPr>
            <a:spLocks noGrp="1"/>
          </p:cNvSpPr>
          <p:nvPr>
            <p:ph type="title" hasCustomPrompt="1"/>
          </p:nvPr>
        </p:nvSpPr>
        <p:spPr>
          <a:xfrm>
            <a:off x="4744238" y="370375"/>
            <a:ext cx="3796897"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8" name="Text Placeholder 8"/>
          <p:cNvSpPr>
            <a:spLocks noGrp="1"/>
          </p:cNvSpPr>
          <p:nvPr>
            <p:ph type="body" sz="quarter" idx="25" hasCustomPrompt="1"/>
          </p:nvPr>
        </p:nvSpPr>
        <p:spPr>
          <a:xfrm>
            <a:off x="4744238"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ext uri="{BB962C8B-B14F-4D97-AF65-F5344CB8AC3E}">
        <p14:creationId xmlns:p14="http://schemas.microsoft.com/office/powerpoint/2010/main" val="1519277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044000" y="4722258"/>
            <a:ext cx="3086100" cy="162814"/>
          </a:xfrm>
        </p:spPr>
        <p:txBody>
          <a:bodyPr/>
          <a:lstStyle/>
          <a:p>
            <a:fld id="{77EA1C2D-DA49-489A-8F79-E280A1517C14}" type="datetime1">
              <a:rPr lang="de-DE" smtClean="0"/>
              <a:t>04.06.2019</a:t>
            </a:fld>
            <a:endParaRPr lang="de-DE"/>
          </a:p>
        </p:txBody>
      </p:sp>
      <p:sp>
        <p:nvSpPr>
          <p:cNvPr id="10" name="Footer Placeholder 4"/>
          <p:cNvSpPr>
            <a:spLocks noGrp="1"/>
          </p:cNvSpPr>
          <p:nvPr>
            <p:ph type="ftr" sz="quarter" idx="16"/>
          </p:nvPr>
        </p:nvSpPr>
        <p:spPr>
          <a:xfrm>
            <a:off x="1044000" y="4531201"/>
            <a:ext cx="3086100" cy="162244"/>
          </a:xfrm>
        </p:spPr>
        <p:txBody>
          <a:bodyPr/>
          <a:lstStyle/>
          <a:p>
            <a:r>
              <a:rPr lang="en-CA"/>
              <a:t>PharmaPendium - Informing critical drug development decisions</a:t>
            </a:r>
            <a:endParaRPr lang="de-DE" dirty="0"/>
          </a:p>
        </p:txBody>
      </p:sp>
      <p:cxnSp>
        <p:nvCxnSpPr>
          <p:cNvPr id="11" name="Straight Connector 10"/>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5" name="Picture Placeholder 9"/>
          <p:cNvSpPr>
            <a:spLocks noGrp="1"/>
          </p:cNvSpPr>
          <p:nvPr>
            <p:ph type="pic" sz="quarter" idx="14"/>
          </p:nvPr>
        </p:nvSpPr>
        <p:spPr>
          <a:xfrm>
            <a:off x="3386666" y="1064853"/>
            <a:ext cx="5181071" cy="3264797"/>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24" hasCustomPrompt="1"/>
          </p:nvPr>
        </p:nvSpPr>
        <p:spPr>
          <a:xfrm>
            <a:off x="576264" y="1064853"/>
            <a:ext cx="2641070"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BA928F0-AA10-42AB-8004-4C5E3B55EA50}" type="datetime1">
              <a:rPr lang="de-DE" smtClean="0"/>
              <a:t>04.06.2019</a:t>
            </a:fld>
            <a:endParaRPr lang="de-DE"/>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14533" y="2325818"/>
            <a:ext cx="2929467" cy="2817682"/>
          </a:xfrm>
          <a:prstGeom prst="rect">
            <a:avLst/>
          </a:prstGeom>
        </p:spPr>
      </p:pic>
      <p:sp>
        <p:nvSpPr>
          <p:cNvPr id="6" name="Footer Placeholder 5"/>
          <p:cNvSpPr>
            <a:spLocks noGrp="1"/>
          </p:cNvSpPr>
          <p:nvPr>
            <p:ph type="ftr" sz="quarter" idx="11"/>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438428"/>
            <a:ext cx="6248399" cy="2830088"/>
          </a:xfrm>
          <a:prstGeom prst="rect">
            <a:avLst/>
          </a:prstGeom>
        </p:spPr>
        <p:txBody>
          <a:bodyPr lIns="0" tIns="0" rIns="0">
            <a:normAutofit/>
          </a:bodyPr>
          <a:lstStyle>
            <a:lvl1pPr marL="177800" indent="-177800">
              <a:lnSpc>
                <a:spcPct val="100000"/>
              </a:lnSpc>
              <a:defRPr sz="3600" baseline="0">
                <a:solidFill>
                  <a:srgbClr val="FF6C00"/>
                </a:solidFill>
              </a:defRPr>
            </a:lvl1pPr>
          </a:lstStyle>
          <a:p>
            <a:r>
              <a:rPr lang="en-US" dirty="0"/>
              <a:t>“Quote</a:t>
            </a:r>
            <a:r>
              <a:rPr lang="de-DE" dirty="0"/>
              <a:t>”</a:t>
            </a:r>
          </a:p>
        </p:txBody>
      </p:sp>
      <p:cxnSp>
        <p:nvCxnSpPr>
          <p:cNvPr id="8" name="Straight Connector 7"/>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7816578"/>
      </p:ext>
    </p:extLst>
  </p:cSld>
  <p:clrMapOvr>
    <a:masterClrMapping/>
  </p:clrMapOvr>
  <p:extLst mod="1">
    <p:ext uri="{DCECCB84-F9BA-43D5-87BE-67443E8EF086}">
      <p15:sldGuideLst xmlns:p15="http://schemas.microsoft.com/office/powerpoint/2012/main">
        <p15:guide id="1" orient="horz" pos="373" userDrawn="1">
          <p15:clr>
            <a:srgbClr val="FBAE40"/>
          </p15:clr>
        </p15:guide>
        <p15:guide id="2" orient="horz" pos="2867" userDrawn="1">
          <p15:clr>
            <a:srgbClr val="FBAE40"/>
          </p15:clr>
        </p15:guide>
        <p15:guide id="3" pos="363" userDrawn="1">
          <p15:clr>
            <a:srgbClr val="FBAE40"/>
          </p15:clr>
        </p15:guide>
        <p15:guide id="4" pos="2699" userDrawn="1">
          <p15:clr>
            <a:srgbClr val="FBAE40"/>
          </p15:clr>
        </p15:guide>
        <p15:guide id="5" pos="2880" userDrawn="1">
          <p15:clr>
            <a:srgbClr val="FBAE40"/>
          </p15:clr>
        </p15:guide>
        <p15:guide id="6" pos="3061" userDrawn="1">
          <p15:clr>
            <a:srgbClr val="FBAE40"/>
          </p15:clr>
        </p15:guide>
        <p15:guide id="7" pos="5397"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Quote with dark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prstGeom prst="rect">
            <a:avLst/>
          </a:prstGeom>
          <a:solidFill>
            <a:schemeClr val="bg1">
              <a:lumMod val="95000"/>
            </a:schemeClr>
          </a:solidFill>
        </p:spPr>
        <p:txBody>
          <a:bodyPr/>
          <a:lstStyle>
            <a:lvl1pPr marL="0" indent="0">
              <a:lnSpc>
                <a:spcPct val="100000"/>
              </a:lnSpc>
              <a:buNone/>
              <a:defRPr/>
            </a:lvl1pPr>
          </a:lstStyle>
          <a:p>
            <a:r>
              <a:rPr lang="en-US" noProof="0" dirty="0"/>
              <a:t>Drag picture to placeholder or click icon to add</a:t>
            </a:r>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576263" y="442237"/>
            <a:ext cx="5991591" cy="3180193"/>
          </a:xfrm>
          <a:prstGeom prst="rect">
            <a:avLst/>
          </a:prstGeom>
        </p:spPr>
        <p:txBody>
          <a:bodyPr lIns="0" rIns="0">
            <a:normAutofit/>
          </a:bodyPr>
          <a:lstStyle>
            <a:lvl1pPr marL="177800" indent="-177800">
              <a:lnSpc>
                <a:spcPct val="100000"/>
              </a:lnSpc>
              <a:defRPr sz="3600">
                <a:solidFill>
                  <a:schemeClr val="bg1"/>
                </a:solidFill>
              </a:defRPr>
            </a:lvl1pPr>
          </a:lstStyle>
          <a:p>
            <a:r>
              <a:rPr lang="en-US" dirty="0"/>
              <a:t>“Quote”</a:t>
            </a:r>
            <a:endParaRPr lang="de-DE" dirty="0"/>
          </a:p>
        </p:txBody>
      </p:sp>
    </p:spTree>
    <p:extLst>
      <p:ext uri="{BB962C8B-B14F-4D97-AF65-F5344CB8AC3E}">
        <p14:creationId xmlns:p14="http://schemas.microsoft.com/office/powerpoint/2010/main" val="2195032865"/>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Quote with light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prstGeom prst="rect">
            <a:avLst/>
          </a:prstGeom>
          <a:solidFill>
            <a:schemeClr val="bg1">
              <a:lumMod val="95000"/>
            </a:schemeClr>
          </a:solidFill>
        </p:spPr>
        <p:txBody>
          <a:bodyPr/>
          <a:lstStyle>
            <a:lvl1pPr marL="0" indent="0">
              <a:lnSpc>
                <a:spcPct val="100000"/>
              </a:lnSpc>
              <a:buNone/>
              <a:defRPr/>
            </a:lvl1pPr>
          </a:lstStyle>
          <a:p>
            <a:r>
              <a:rPr lang="nl-NL" dirty="0"/>
              <a:t>Drag </a:t>
            </a:r>
            <a:r>
              <a:rPr lang="en-US" noProof="0" dirty="0"/>
              <a:t>picture</a:t>
            </a:r>
            <a:r>
              <a:rPr lang="nl-NL" dirty="0"/>
              <a:t> to placeholder or click icon to add</a:t>
            </a:r>
            <a:endParaRPr lang="de-DE" dirty="0"/>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576263" y="442237"/>
            <a:ext cx="5991591" cy="3180193"/>
          </a:xfrm>
          <a:prstGeom prst="rect">
            <a:avLst/>
          </a:prstGeom>
        </p:spPr>
        <p:txBody>
          <a:bodyPr lIns="0" rIns="0">
            <a:normAutofit/>
          </a:bodyPr>
          <a:lstStyle>
            <a:lvl1pPr marL="177800" indent="-177800">
              <a:lnSpc>
                <a:spcPct val="100000"/>
              </a:lnSpc>
              <a:defRPr sz="3600">
                <a:solidFill>
                  <a:srgbClr val="53565A"/>
                </a:solidFill>
              </a:defRPr>
            </a:lvl1pPr>
          </a:lstStyle>
          <a:p>
            <a:r>
              <a:rPr lang="en-US" dirty="0"/>
              <a:t>“Quote”</a:t>
            </a:r>
            <a:endParaRPr lang="de-DE" dirty="0"/>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llustration">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770842" y="1064853"/>
            <a:ext cx="3796896" cy="3264797"/>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4" name="Straight Connector 13"/>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90592761-E4CE-4D01-9031-50B8560067FA}" type="datetime1">
              <a:rPr lang="de-DE" smtClean="0"/>
              <a:t>04.06.2019</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a:p>
        </p:txBody>
      </p:sp>
      <p:sp>
        <p:nvSpPr>
          <p:cNvPr id="8"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9"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Tree>
    <p:extLst>
      <p:ext uri="{BB962C8B-B14F-4D97-AF65-F5344CB8AC3E}">
        <p14:creationId xmlns:p14="http://schemas.microsoft.com/office/powerpoint/2010/main" val="803182024"/>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7" orient="horz" pos="2867"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4770842" y="1064853"/>
            <a:ext cx="3796897" cy="3262031"/>
          </a:xfrm>
          <a:prstGeom prst="rect">
            <a:avLst/>
          </a:prstGeom>
        </p:spPr>
        <p:txBody>
          <a:bodyPr/>
          <a:lstStyle>
            <a:lvl1pPr marL="0" indent="0">
              <a:lnSpc>
                <a:spcPct val="100000"/>
              </a:lnSpc>
              <a:buNone/>
              <a:defRPr/>
            </a:lvl1pPr>
          </a:lstStyle>
          <a:p>
            <a:r>
              <a:rPr lang="en-US" noProof="0" dirty="0"/>
              <a:t>Click icon to add chart</a:t>
            </a:r>
          </a:p>
        </p:txBody>
      </p:sp>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6"/>
          </p:nvPr>
        </p:nvSpPr>
        <p:spPr/>
        <p:txBody>
          <a:bodyPr/>
          <a:lstStyle/>
          <a:p>
            <a:fld id="{6166FCA1-DFC7-4CE9-9385-F13BAEB2CBF6}" type="datetime1">
              <a:rPr lang="de-DE" smtClean="0"/>
              <a:t>04.06.2019</a:t>
            </a:fld>
            <a:endParaRPr lang="de-DE"/>
          </a:p>
        </p:txBody>
      </p:sp>
      <p:sp>
        <p:nvSpPr>
          <p:cNvPr id="5" name="Footer Placeholder 4"/>
          <p:cNvSpPr>
            <a:spLocks noGrp="1"/>
          </p:cNvSpPr>
          <p:nvPr>
            <p:ph type="ftr" sz="quarter" idx="17"/>
          </p:nvPr>
        </p:nvSpPr>
        <p:spPr/>
        <p:txBody>
          <a:bodyPr/>
          <a:lstStyle/>
          <a:p>
            <a:r>
              <a:rPr lang="en-CA"/>
              <a:t>PharmaPendium - Informing critical drug development decisions</a:t>
            </a:r>
            <a:endParaRPr lang="de-DE"/>
          </a:p>
        </p:txBody>
      </p:sp>
      <p:sp>
        <p:nvSpPr>
          <p:cNvPr id="9"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Tree>
    <p:extLst>
      <p:ext uri="{BB962C8B-B14F-4D97-AF65-F5344CB8AC3E}">
        <p14:creationId xmlns:p14="http://schemas.microsoft.com/office/powerpoint/2010/main" val="4186272090"/>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172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576262" y="1064853"/>
            <a:ext cx="7990393" cy="3269526"/>
          </a:xfrm>
          <a:prstGeom prst="rect">
            <a:avLst/>
          </a:prstGeom>
        </p:spPr>
        <p:txBody>
          <a:bodyPr/>
          <a:lstStyle>
            <a:lvl1pPr marL="0" indent="0">
              <a:lnSpc>
                <a:spcPct val="100000"/>
              </a:lnSpc>
              <a:buNone/>
              <a:defRPr/>
            </a:lvl1pPr>
          </a:lstStyle>
          <a:p>
            <a:r>
              <a:rPr lang="en-US" noProof="0" dirty="0"/>
              <a:t>Click icon to add chart</a:t>
            </a:r>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64D47A76-7B9F-4B3A-B20E-9416A34DEF4A}" type="datetime1">
              <a:rPr lang="de-DE" smtClean="0"/>
              <a:t>04.06.2019</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ext uri="{BB962C8B-B14F-4D97-AF65-F5344CB8AC3E}">
        <p14:creationId xmlns:p14="http://schemas.microsoft.com/office/powerpoint/2010/main" val="2831374395"/>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wo charts">
    <p:spTree>
      <p:nvGrpSpPr>
        <p:cNvPr id="1" name=""/>
        <p:cNvGrpSpPr/>
        <p:nvPr/>
      </p:nvGrpSpPr>
      <p:grpSpPr>
        <a:xfrm>
          <a:off x="0" y="0"/>
          <a:ext cx="0" cy="0"/>
          <a:chOff x="0" y="0"/>
          <a:chExt cx="0" cy="0"/>
        </a:xfrm>
      </p:grpSpPr>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BF0FBD92-7D63-4361-A229-6734F3109168}" type="datetime1">
              <a:rPr lang="de-DE" smtClean="0"/>
              <a:t>04.06.2019</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3" name="Chart Placeholder 5"/>
          <p:cNvSpPr>
            <a:spLocks noGrp="1"/>
          </p:cNvSpPr>
          <p:nvPr>
            <p:ph type="chart" sz="quarter" idx="19"/>
          </p:nvPr>
        </p:nvSpPr>
        <p:spPr>
          <a:xfrm>
            <a:off x="4770841" y="1064853"/>
            <a:ext cx="3796897" cy="3269526"/>
          </a:xfrm>
          <a:prstGeom prst="rect">
            <a:avLst/>
          </a:prstGeom>
        </p:spPr>
        <p:txBody>
          <a:bodyPr/>
          <a:lstStyle>
            <a:lvl1pPr marL="0" indent="0">
              <a:lnSpc>
                <a:spcPct val="100000"/>
              </a:lnSpc>
              <a:buNone/>
              <a:defRPr/>
            </a:lvl1pPr>
          </a:lstStyle>
          <a:p>
            <a:r>
              <a:rPr lang="en-US" noProof="0" dirty="0"/>
              <a:t>Click icon to add chart</a:t>
            </a:r>
          </a:p>
        </p:txBody>
      </p:sp>
      <p:sp>
        <p:nvSpPr>
          <p:cNvPr id="14" name="Chart Placeholder 5"/>
          <p:cNvSpPr>
            <a:spLocks noGrp="1"/>
          </p:cNvSpPr>
          <p:nvPr>
            <p:ph type="chart" sz="quarter" idx="15"/>
          </p:nvPr>
        </p:nvSpPr>
        <p:spPr>
          <a:xfrm>
            <a:off x="576262" y="1064853"/>
            <a:ext cx="3796897" cy="3269526"/>
          </a:xfrm>
          <a:prstGeom prst="rect">
            <a:avLst/>
          </a:prstGeom>
        </p:spPr>
        <p:txBody>
          <a:bodyPr/>
          <a:lstStyle>
            <a:lvl1pPr marL="0" indent="0">
              <a:lnSpc>
                <a:spcPct val="100000"/>
              </a:lnSpc>
              <a:buNone/>
              <a:defRPr/>
            </a:lvl1pPr>
          </a:lstStyle>
          <a:p>
            <a:r>
              <a:rPr lang="en-US" noProof="0" dirty="0"/>
              <a:t>Click icon to add chart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three charts">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576263"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B7459D36-96D1-4F5F-BBFB-FBC27A230EFB}" type="datetime1">
              <a:rPr lang="de-DE" smtClean="0"/>
              <a:t>04.06.2019</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Chart Placeholder 5"/>
          <p:cNvSpPr>
            <a:spLocks noGrp="1"/>
          </p:cNvSpPr>
          <p:nvPr>
            <p:ph type="chart" sz="quarter" idx="18"/>
          </p:nvPr>
        </p:nvSpPr>
        <p:spPr>
          <a:xfrm>
            <a:off x="3331899"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sp>
        <p:nvSpPr>
          <p:cNvPr id="9" name="Chart Placeholder 5"/>
          <p:cNvSpPr>
            <a:spLocks noGrp="1"/>
          </p:cNvSpPr>
          <p:nvPr>
            <p:ph type="chart" sz="quarter" idx="19"/>
          </p:nvPr>
        </p:nvSpPr>
        <p:spPr>
          <a:xfrm>
            <a:off x="6087533"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cxnSp>
        <p:nvCxnSpPr>
          <p:cNvPr id="11" name="Straight Connector 10"/>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7"/>
          </p:nvPr>
        </p:nvSpPr>
        <p:spPr/>
        <p:txBody>
          <a:bodyPr/>
          <a:lstStyle/>
          <a:p>
            <a:fld id="{03D8E148-6831-4C8B-8A17-A5BF5B39AB39}" type="datetime1">
              <a:rPr lang="de-DE" smtClean="0"/>
              <a:t>04.06.2019</a:t>
            </a:fld>
            <a:endParaRPr lang="de-DE"/>
          </a:p>
        </p:txBody>
      </p:sp>
      <p:sp>
        <p:nvSpPr>
          <p:cNvPr id="6" name="Footer Placeholder 5"/>
          <p:cNvSpPr>
            <a:spLocks noGrp="1"/>
          </p:cNvSpPr>
          <p:nvPr>
            <p:ph type="ftr" sz="quarter" idx="18"/>
          </p:nvPr>
        </p:nvSpPr>
        <p:spPr/>
        <p:txBody>
          <a:bodyPr/>
          <a:lstStyle/>
          <a:p>
            <a:r>
              <a:rPr lang="en-CA"/>
              <a:t>PharmaPendium - Informing critical drug development decisions</a:t>
            </a:r>
            <a:endParaRPr lang="de-DE"/>
          </a:p>
        </p:txBody>
      </p:sp>
      <p:sp>
        <p:nvSpPr>
          <p:cNvPr id="10" name="Table Placeholder 6"/>
          <p:cNvSpPr>
            <a:spLocks noGrp="1"/>
          </p:cNvSpPr>
          <p:nvPr>
            <p:ph type="tbl" sz="quarter" idx="16"/>
          </p:nvPr>
        </p:nvSpPr>
        <p:spPr>
          <a:xfrm>
            <a:off x="576261" y="1064853"/>
            <a:ext cx="7990394" cy="3269526"/>
          </a:xfrm>
          <a:prstGeom prst="rect">
            <a:avLst/>
          </a:prstGeom>
        </p:spPr>
        <p:txBody>
          <a:bodyPr/>
          <a:lstStyle>
            <a:lvl1pPr marL="0" indent="0">
              <a:lnSpc>
                <a:spcPct val="100000"/>
              </a:lnSpc>
              <a:buNone/>
              <a:defRPr/>
            </a:lvl1pPr>
          </a:lstStyle>
          <a:p>
            <a:r>
              <a:rPr lang="en-US" noProof="0" dirty="0"/>
              <a:t>Click icon to add table</a:t>
            </a:r>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ext uri="{BB962C8B-B14F-4D97-AF65-F5344CB8AC3E}">
        <p14:creationId xmlns:p14="http://schemas.microsoft.com/office/powerpoint/2010/main" val="782012608"/>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2" name="Text Placeholder 11"/>
          <p:cNvSpPr>
            <a:spLocks noGrp="1"/>
          </p:cNvSpPr>
          <p:nvPr>
            <p:ph type="body" sz="quarter" idx="14" hasCustomPrompt="1"/>
          </p:nvPr>
        </p:nvSpPr>
        <p:spPr>
          <a:xfrm>
            <a:off x="484253" y="4144980"/>
            <a:ext cx="5112709" cy="448866"/>
          </a:xfrm>
          <a:prstGeom prst="rect">
            <a:avLst/>
          </a:prstGeom>
        </p:spPr>
        <p:txBody>
          <a:bodyPr>
            <a:noAutofit/>
          </a:bodyPr>
          <a:lstStyle>
            <a:lvl1pPr marL="0" indent="0">
              <a:lnSpc>
                <a:spcPct val="100000"/>
              </a:lnSpc>
              <a:spcBef>
                <a:spcPts val="0"/>
              </a:spcBef>
              <a:buNone/>
              <a:defRPr sz="1400">
                <a:solidFill>
                  <a:schemeClr val="tx1"/>
                </a:solidFill>
              </a:defRPr>
            </a:lvl1pPr>
            <a:lvl2pPr marL="0" indent="0">
              <a:buNone/>
              <a:defRPr sz="1000"/>
            </a:lvl2pPr>
            <a:lvl3pPr marL="0" indent="0">
              <a:buNone/>
              <a:defRPr sz="1000"/>
            </a:lvl3pPr>
            <a:lvl4pPr marL="0" indent="0">
              <a:buNone/>
              <a:defRPr sz="1000"/>
            </a:lvl4pPr>
            <a:lvl5pPr marL="0" indent="0">
              <a:buNone/>
              <a:defRPr sz="1000"/>
            </a:lvl5pPr>
          </a:lstStyle>
          <a:p>
            <a:pPr lvl="0"/>
            <a:r>
              <a:rPr lang="en-US" dirty="0"/>
              <a:t>Department</a:t>
            </a:r>
            <a:br>
              <a:rPr lang="en-US" dirty="0"/>
            </a:br>
            <a:r>
              <a:rPr lang="en-US" dirty="0"/>
              <a:t>Date</a:t>
            </a:r>
            <a:endParaRPr lang="de-DE" dirty="0"/>
          </a:p>
        </p:txBody>
      </p:sp>
      <p:sp>
        <p:nvSpPr>
          <p:cNvPr id="7" name="TextBox 6"/>
          <p:cNvSpPr txBox="1"/>
          <p:nvPr userDrawn="1"/>
        </p:nvSpPr>
        <p:spPr>
          <a:xfrm>
            <a:off x="469263" y="2014789"/>
            <a:ext cx="3905250" cy="861774"/>
          </a:xfrm>
          <a:prstGeom prst="rect">
            <a:avLst/>
          </a:prstGeom>
          <a:noFill/>
        </p:spPr>
        <p:txBody>
          <a:bodyPr wrap="square" rtlCol="0">
            <a:spAutoFit/>
          </a:bodyPr>
          <a:lstStyle/>
          <a:p>
            <a:r>
              <a:rPr lang="en-US" sz="5000" kern="1200" noProof="0" dirty="0">
                <a:solidFill>
                  <a:schemeClr val="tx1"/>
                </a:solidFill>
                <a:latin typeface="+mj-lt"/>
                <a:ea typeface="+mj-ea"/>
                <a:cs typeface="+mj-cs"/>
              </a:rPr>
              <a:t>Thank you</a:t>
            </a:r>
          </a:p>
        </p:txBody>
      </p:sp>
      <p:pic>
        <p:nvPicPr>
          <p:cNvPr id="9" name="Picture 8">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10"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extLst>
      <p:ext uri="{BB962C8B-B14F-4D97-AF65-F5344CB8AC3E}">
        <p14:creationId xmlns:p14="http://schemas.microsoft.com/office/powerpoint/2010/main" val="3946097589"/>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orient="horz" pos="373" userDrawn="1">
          <p15:clr>
            <a:srgbClr val="FBAE40"/>
          </p15:clr>
        </p15:guide>
        <p15:guide id="6" pos="5397" userDrawn="1">
          <p15:clr>
            <a:srgbClr val="FBAE40"/>
          </p15:clr>
        </p15:guide>
        <p15:guide id="7" orient="horz" pos="2867"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044000" y="4722258"/>
            <a:ext cx="3086100" cy="162814"/>
          </a:xfrm>
          <a:prstGeom prst="rect">
            <a:avLst/>
          </a:prstGeom>
        </p:spPr>
        <p:txBody>
          <a:bodyPr vert="horz" lIns="0" tIns="0" rIns="0" bIns="0" rtlCol="0" anchor="t" anchorCtr="0">
            <a:normAutofit/>
          </a:bodyPr>
          <a:lstStyle>
            <a:lvl1pPr algn="l">
              <a:defRPr sz="800">
                <a:solidFill>
                  <a:schemeClr val="tx1">
                    <a:tint val="75000"/>
                  </a:schemeClr>
                </a:solidFill>
              </a:defRPr>
            </a:lvl1pPr>
          </a:lstStyle>
          <a:p>
            <a:fld id="{2EB4C6D9-B6A3-41AD-ABEE-488C4BB547A0}" type="datetime1">
              <a:rPr lang="de-DE" smtClean="0"/>
              <a:t>04.06.2019</a:t>
            </a:fld>
            <a:endParaRPr lang="de-DE"/>
          </a:p>
        </p:txBody>
      </p:sp>
      <p:sp>
        <p:nvSpPr>
          <p:cNvPr id="5" name="Footer Placeholder 4"/>
          <p:cNvSpPr>
            <a:spLocks noGrp="1"/>
          </p:cNvSpPr>
          <p:nvPr>
            <p:ph type="ftr" sz="quarter" idx="3"/>
          </p:nvPr>
        </p:nvSpPr>
        <p:spPr>
          <a:xfrm>
            <a:off x="1044000" y="4531201"/>
            <a:ext cx="3086100" cy="162244"/>
          </a:xfrm>
          <a:prstGeom prst="rect">
            <a:avLst/>
          </a:prstGeom>
        </p:spPr>
        <p:txBody>
          <a:bodyPr vert="horz" lIns="0" tIns="0" rIns="0" bIns="0" rtlCol="0" anchor="t" anchorCtr="0">
            <a:normAutofit/>
          </a:bodyPr>
          <a:lstStyle>
            <a:lvl1pPr algn="l">
              <a:defRPr sz="800">
                <a:solidFill>
                  <a:schemeClr val="tx1">
                    <a:tint val="75000"/>
                  </a:schemeClr>
                </a:solidFill>
              </a:defRPr>
            </a:lvl1pPr>
          </a:lstStyle>
          <a:p>
            <a:r>
              <a:rPr lang="en-CA"/>
              <a:t>PharmaPendium - Informing critical drug development decisions</a:t>
            </a:r>
            <a:endParaRPr lang="de-DE"/>
          </a:p>
        </p:txBody>
      </p:sp>
      <p:cxnSp>
        <p:nvCxnSpPr>
          <p:cNvPr id="7" name="Straight Connector 6"/>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4928590-4084-6B40-8DED-B4F8C98BED1B}"/>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576000" y="4531201"/>
            <a:ext cx="401839" cy="444500"/>
          </a:xfrm>
          <a:prstGeom prst="rect">
            <a:avLst/>
          </a:prstGeom>
        </p:spPr>
      </p:pic>
      <p:sp>
        <p:nvSpPr>
          <p:cNvPr id="9" name="Title Placeholder 1"/>
          <p:cNvSpPr>
            <a:spLocks noGrp="1"/>
          </p:cNvSpPr>
          <p:nvPr>
            <p:ph type="title"/>
          </p:nvPr>
        </p:nvSpPr>
        <p:spPr>
          <a:xfrm>
            <a:off x="576000" y="440861"/>
            <a:ext cx="7991738" cy="462759"/>
          </a:xfrm>
          <a:prstGeom prst="rect">
            <a:avLst/>
          </a:prstGeom>
        </p:spPr>
        <p:txBody>
          <a:bodyPr vert="horz" lIns="91440" tIns="0" rIns="91440" bIns="0" rtlCol="0" anchor="ctr" anchorCtr="0">
            <a:noAutofit/>
          </a:bodyPr>
          <a:lstStyle/>
          <a:p>
            <a:r>
              <a:rPr lang="en-US" dirty="0"/>
              <a:t>Click to edit Master title style</a:t>
            </a:r>
            <a:endParaRPr lang="de-DE" dirty="0"/>
          </a:p>
        </p:txBody>
      </p:sp>
      <p:sp>
        <p:nvSpPr>
          <p:cNvPr id="11" name="Text Placeholder 2"/>
          <p:cNvSpPr>
            <a:spLocks noGrp="1"/>
          </p:cNvSpPr>
          <p:nvPr>
            <p:ph type="body" idx="1"/>
          </p:nvPr>
        </p:nvSpPr>
        <p:spPr>
          <a:xfrm>
            <a:off x="576000" y="1076659"/>
            <a:ext cx="7991738" cy="3425729"/>
          </a:xfrm>
          <a:prstGeom prst="rect">
            <a:avLst/>
          </a:prstGeom>
        </p:spPr>
        <p:txBody>
          <a:bodyPr vert="horz" lIns="91440" tIns="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7558550"/>
      </p:ext>
    </p:extLst>
  </p:cSld>
  <p:clrMap bg1="lt1" tx1="dk1" bg2="lt2" tx2="dk2" accent1="accent1" accent2="accent2" accent3="accent3" accent4="accent4" accent5="accent5" accent6="accent6" hlink="hlink" folHlink="folHlink"/>
  <p:sldLayoutIdLst>
    <p:sldLayoutId id="2147483649" r:id="rId1"/>
    <p:sldLayoutId id="2147483702" r:id="rId2"/>
    <p:sldLayoutId id="2147483660" r:id="rId3"/>
    <p:sldLayoutId id="2147483701" r:id="rId4"/>
    <p:sldLayoutId id="2147483734" r:id="rId5"/>
    <p:sldLayoutId id="2147483650" r:id="rId6"/>
    <p:sldLayoutId id="2147483735" r:id="rId7"/>
    <p:sldLayoutId id="2147483708" r:id="rId8"/>
    <p:sldLayoutId id="2147483662" r:id="rId9"/>
    <p:sldLayoutId id="2147483703" r:id="rId10"/>
    <p:sldLayoutId id="2147483696" r:id="rId11"/>
    <p:sldLayoutId id="2147483663" r:id="rId12"/>
    <p:sldLayoutId id="2147483698" r:id="rId13"/>
    <p:sldLayoutId id="2147483699" r:id="rId14"/>
    <p:sldLayoutId id="2147483665" r:id="rId15"/>
    <p:sldLayoutId id="2147483664" r:id="rId16"/>
    <p:sldLayoutId id="2147483709" r:id="rId17"/>
    <p:sldLayoutId id="2147483666" r:id="rId18"/>
    <p:sldLayoutId id="2147483667" r:id="rId19"/>
    <p:sldLayoutId id="2147483668" r:id="rId20"/>
    <p:sldLayoutId id="2147483704" r:id="rId21"/>
    <p:sldLayoutId id="2147483705" r:id="rId22"/>
    <p:sldLayoutId id="2147483669" r:id="rId23"/>
    <p:sldLayoutId id="2147483670" r:id="rId24"/>
  </p:sldLayoutIdLst>
  <p:hf sldNum="0" hdr="0"/>
  <p:txStyles>
    <p:titleStyle>
      <a:lvl1pPr algn="l" defTabSz="685800" rtl="0" eaLnBrk="1" latinLnBrk="0" hangingPunct="1">
        <a:lnSpc>
          <a:spcPts val="4800"/>
        </a:lnSpc>
        <a:spcBef>
          <a:spcPct val="0"/>
        </a:spcBef>
        <a:buNone/>
        <a:defRPr sz="2800" kern="1200">
          <a:solidFill>
            <a:schemeClr val="tx1"/>
          </a:solidFill>
          <a:latin typeface="+mj-lt"/>
          <a:ea typeface="+mj-ea"/>
          <a:cs typeface="+mj-cs"/>
        </a:defRPr>
      </a:lvl1pPr>
    </p:titleStyle>
    <p:bodyStyle>
      <a:lvl1pPr marL="266700" indent="-266700" algn="l" defTabSz="685800" rtl="0" eaLnBrk="1" latinLnBrk="0" hangingPunct="1">
        <a:lnSpc>
          <a:spcPct val="100000"/>
        </a:lnSpc>
        <a:spcBef>
          <a:spcPts val="0"/>
        </a:spcBef>
        <a:buClr>
          <a:srgbClr val="FF6C00"/>
        </a:buClr>
        <a:buFont typeface="Arial" panose="020B0604020202020204" pitchFamily="34" charset="0"/>
        <a:buChar char="•"/>
        <a:tabLst>
          <a:tab pos="266700" algn="l"/>
        </a:tabLst>
        <a:defRPr lang="nl-NL" sz="1800" kern="1200" dirty="0" smtClean="0">
          <a:solidFill>
            <a:schemeClr val="tx1"/>
          </a:solidFill>
          <a:latin typeface="+mn-lt"/>
          <a:ea typeface="+mn-ea"/>
          <a:cs typeface="+mn-cs"/>
        </a:defRPr>
      </a:lvl1pPr>
      <a:lvl2pPr marL="514350" indent="-171450" algn="l" defTabSz="685800" rtl="0" eaLnBrk="1" latinLnBrk="0" hangingPunct="1">
        <a:lnSpc>
          <a:spcPct val="100000"/>
        </a:lnSpc>
        <a:spcBef>
          <a:spcPts val="375"/>
        </a:spcBef>
        <a:buClr>
          <a:srgbClr val="FF6C00"/>
        </a:buClr>
        <a:buFont typeface="Arial" panose="020B0604020202020204" pitchFamily="34" charset="0"/>
        <a:buChar char="−"/>
        <a:defRPr lang="nl-NL" sz="1600" kern="1200" dirty="0" smtClean="0">
          <a:solidFill>
            <a:schemeClr val="tx1"/>
          </a:solidFill>
          <a:latin typeface="+mn-lt"/>
          <a:ea typeface="+mn-ea"/>
          <a:cs typeface="+mn-cs"/>
        </a:defRPr>
      </a:lvl2pPr>
      <a:lvl3pPr marL="8572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rgbClr val="FF6C00"/>
        </a:buClr>
        <a:buFont typeface="Courier New" panose="02070309020205020404" pitchFamily="49" charset="0"/>
        <a:buChar char="o"/>
        <a:defRPr lang="de-DE" sz="1600" kern="1200" dirty="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63">
          <p15:clr>
            <a:srgbClr val="F26B43"/>
          </p15:clr>
        </p15:guide>
        <p15:guide id="2" pos="2880">
          <p15:clr>
            <a:srgbClr val="F26B43"/>
          </p15:clr>
        </p15:guide>
        <p15:guide id="3" pos="2699">
          <p15:clr>
            <a:srgbClr val="F26B43"/>
          </p15:clr>
        </p15:guide>
        <p15:guide id="4" pos="3061">
          <p15:clr>
            <a:srgbClr val="F26B43"/>
          </p15:clr>
        </p15:guide>
        <p15:guide id="5" pos="5397">
          <p15:clr>
            <a:srgbClr val="F26B43"/>
          </p15:clr>
        </p15:guide>
        <p15:guide id="6" orient="horz" pos="373">
          <p15:clr>
            <a:srgbClr val="F26B43"/>
          </p15:clr>
        </p15:guide>
        <p15:guide id="7" orient="horz" pos="286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hyperlink" Target="https://service.elsevier.com/app/answers/detail/a_id/5211/supporthub/pharmapendium/"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4"/>
          </p:nvPr>
        </p:nvSpPr>
        <p:spPr/>
        <p:txBody>
          <a:bodyPr/>
          <a:lstStyle/>
          <a:p>
            <a:r>
              <a:rPr lang="en-US" dirty="0"/>
              <a:t>Marnix Wieffer, Senior marketing manager </a:t>
            </a:r>
          </a:p>
        </p:txBody>
      </p:sp>
      <p:sp>
        <p:nvSpPr>
          <p:cNvPr id="2" name="Title 1"/>
          <p:cNvSpPr>
            <a:spLocks noGrp="1"/>
          </p:cNvSpPr>
          <p:nvPr>
            <p:ph type="ctrTitle"/>
          </p:nvPr>
        </p:nvSpPr>
        <p:spPr>
          <a:xfrm>
            <a:off x="475840" y="1659467"/>
            <a:ext cx="5675577" cy="1744133"/>
          </a:xfrm>
        </p:spPr>
        <p:txBody>
          <a:bodyPr>
            <a:normAutofit/>
          </a:bodyPr>
          <a:lstStyle/>
          <a:p>
            <a:r>
              <a:rPr lang="en-GB" dirty="0"/>
              <a:t>How to do a quick search in PharmaPendium?</a:t>
            </a:r>
            <a:br>
              <a:rPr lang="en-CA" dirty="0"/>
            </a:br>
            <a:endParaRPr lang="en-US" dirty="0"/>
          </a:p>
        </p:txBody>
      </p:sp>
      <p:sp>
        <p:nvSpPr>
          <p:cNvPr id="5" name="Text Placeholder 4"/>
          <p:cNvSpPr>
            <a:spLocks noGrp="1"/>
          </p:cNvSpPr>
          <p:nvPr>
            <p:ph type="body" sz="quarter" idx="16"/>
          </p:nvPr>
        </p:nvSpPr>
        <p:spPr/>
        <p:txBody>
          <a:bodyPr>
            <a:normAutofit/>
          </a:bodyPr>
          <a:lstStyle/>
          <a:p>
            <a:r>
              <a:rPr lang="en-US" b="1" dirty="0"/>
              <a:t>Retrieving information from PharmaPendium </a:t>
            </a:r>
            <a:endParaRPr lang="en-US" dirty="0"/>
          </a:p>
        </p:txBody>
      </p:sp>
      <p:sp>
        <p:nvSpPr>
          <p:cNvPr id="3" name="Text Placeholder 2"/>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770009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04.06.2019</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a:t>Learning objective </a:t>
            </a:r>
            <a:endParaRPr lang="en-US" dirty="0"/>
          </a:p>
        </p:txBody>
      </p:sp>
      <p:sp>
        <p:nvSpPr>
          <p:cNvPr id="7" name="Tijdelijke aanduiding voor tekst 6">
            <a:extLst>
              <a:ext uri="{FF2B5EF4-FFF2-40B4-BE49-F238E27FC236}">
                <a16:creationId xmlns:a16="http://schemas.microsoft.com/office/drawing/2014/main" id="{834CC240-3ADE-4807-8CED-2A4D3899FB0A}"/>
              </a:ext>
            </a:extLst>
          </p:cNvPr>
          <p:cNvSpPr>
            <a:spLocks noGrp="1"/>
          </p:cNvSpPr>
          <p:nvPr>
            <p:ph type="body" sz="quarter" idx="13"/>
          </p:nvPr>
        </p:nvSpPr>
        <p:spPr/>
        <p:txBody>
          <a:bodyPr>
            <a:normAutofit/>
          </a:bodyPr>
          <a:lstStyle/>
          <a:p>
            <a:pPr marL="342900" lvl="0" indent="-342900">
              <a:buFont typeface="+mj-lt"/>
              <a:buAutoNum type="arabicPeriod"/>
            </a:pPr>
            <a:r>
              <a:rPr lang="en-GB" dirty="0"/>
              <a:t>Basic quick search </a:t>
            </a:r>
          </a:p>
          <a:p>
            <a:pPr marL="342900" lvl="0" indent="-342900">
              <a:buFont typeface="+mj-lt"/>
              <a:buAutoNum type="arabicPeriod"/>
            </a:pPr>
            <a:r>
              <a:rPr lang="en-US" dirty="0"/>
              <a:t>Wildcard</a:t>
            </a:r>
          </a:p>
          <a:p>
            <a:pPr marL="342900" indent="-342900">
              <a:buFont typeface="+mj-lt"/>
              <a:buAutoNum type="arabicPeriod"/>
            </a:pPr>
            <a:r>
              <a:rPr lang="en-US" dirty="0"/>
              <a:t>Exact phrase searches </a:t>
            </a:r>
          </a:p>
          <a:p>
            <a:pPr marL="342900" indent="-342900">
              <a:buFont typeface="+mj-lt"/>
              <a:buAutoNum type="arabicPeriod"/>
            </a:pPr>
            <a:r>
              <a:rPr lang="en-US" dirty="0"/>
              <a:t>Boolean operators </a:t>
            </a:r>
          </a:p>
          <a:p>
            <a:pPr marL="342900" lvl="0" indent="-342900">
              <a:buFont typeface="+mj-lt"/>
              <a:buAutoNum type="arabicPeriod"/>
            </a:pPr>
            <a:endParaRPr lang="en-US" dirty="0"/>
          </a:p>
          <a:p>
            <a:endParaRPr lang="en-GB" dirty="0">
              <a:solidFill>
                <a:srgbClr val="FF6C00"/>
              </a:solidFill>
            </a:endParaRPr>
          </a:p>
          <a:p>
            <a:r>
              <a:rPr lang="en-GB" dirty="0">
                <a:solidFill>
                  <a:srgbClr val="FF6C00"/>
                </a:solidFill>
              </a:rPr>
              <a:t>At the end of this video you should have a good understanding how to use the quick search function.</a:t>
            </a:r>
          </a:p>
          <a:p>
            <a:r>
              <a:rPr lang="en-GB" dirty="0">
                <a:solidFill>
                  <a:srgbClr val="FF6C00"/>
                </a:solidFill>
              </a:rPr>
              <a:t>Enable you to retrieve data relevant for you using quick search   </a:t>
            </a:r>
          </a:p>
          <a:p>
            <a:endParaRPr lang="en-US" dirty="0"/>
          </a:p>
        </p:txBody>
      </p:sp>
    </p:spTree>
    <p:extLst>
      <p:ext uri="{BB962C8B-B14F-4D97-AF65-F5344CB8AC3E}">
        <p14:creationId xmlns:p14="http://schemas.microsoft.com/office/powerpoint/2010/main" val="1148785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5"/>
          </p:nvPr>
        </p:nvSpPr>
        <p:spPr/>
        <p:txBody>
          <a:bodyPr/>
          <a:lstStyle/>
          <a:p>
            <a:fld id="{5777CD02-CC32-45A6-9F95-5DA883B80983}" type="datetime1">
              <a:rPr lang="de-DE" smtClean="0"/>
              <a:t>04.06.2019</a:t>
            </a:fld>
            <a:endParaRPr lang="de-DE"/>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4" name="Title 3"/>
          <p:cNvSpPr>
            <a:spLocks noGrp="1"/>
          </p:cNvSpPr>
          <p:nvPr>
            <p:ph type="title"/>
          </p:nvPr>
        </p:nvSpPr>
        <p:spPr/>
        <p:txBody>
          <a:bodyPr/>
          <a:lstStyle/>
          <a:p>
            <a:r>
              <a:rPr lang="en-CA" dirty="0"/>
              <a:t>Selecting sources: Quick search</a:t>
            </a:r>
          </a:p>
        </p:txBody>
      </p:sp>
      <p:pic>
        <p:nvPicPr>
          <p:cNvPr id="5" name="Afbeelding 4">
            <a:extLst>
              <a:ext uri="{FF2B5EF4-FFF2-40B4-BE49-F238E27FC236}">
                <a16:creationId xmlns:a16="http://schemas.microsoft.com/office/drawing/2014/main" id="{A5689B7E-D938-46C6-8F26-D4307C8F0FAC}"/>
              </a:ext>
            </a:extLst>
          </p:cNvPr>
          <p:cNvPicPr>
            <a:picLocks noChangeAspect="1"/>
          </p:cNvPicPr>
          <p:nvPr/>
        </p:nvPicPr>
        <p:blipFill>
          <a:blip r:embed="rId5"/>
          <a:stretch>
            <a:fillRect/>
          </a:stretch>
        </p:blipFill>
        <p:spPr>
          <a:xfrm>
            <a:off x="1861692" y="1095922"/>
            <a:ext cx="6434990" cy="2290688"/>
          </a:xfrm>
          <a:prstGeom prst="rect">
            <a:avLst/>
          </a:prstGeom>
        </p:spPr>
      </p:pic>
      <p:sp>
        <p:nvSpPr>
          <p:cNvPr id="6" name="Rechthoek 5">
            <a:extLst>
              <a:ext uri="{FF2B5EF4-FFF2-40B4-BE49-F238E27FC236}">
                <a16:creationId xmlns:a16="http://schemas.microsoft.com/office/drawing/2014/main" id="{DBBB0803-5162-4DE2-A1AE-2811D8AE08C0}"/>
              </a:ext>
            </a:extLst>
          </p:cNvPr>
          <p:cNvSpPr/>
          <p:nvPr/>
        </p:nvSpPr>
        <p:spPr>
          <a:xfrm>
            <a:off x="1414805" y="3445388"/>
            <a:ext cx="6746947" cy="646331"/>
          </a:xfrm>
          <a:prstGeom prst="rect">
            <a:avLst/>
          </a:prstGeom>
        </p:spPr>
        <p:txBody>
          <a:bodyPr wrap="square">
            <a:spAutoFit/>
          </a:bodyPr>
          <a:lstStyle/>
          <a:p>
            <a:pPr lvl="0"/>
            <a:r>
              <a:rPr lang="en-GB" dirty="0"/>
              <a:t>For example: </a:t>
            </a:r>
            <a:r>
              <a:rPr lang="en-GB" i="1" dirty="0"/>
              <a:t>In what FDA advisory committee meetings are excipients being discussed  </a:t>
            </a:r>
            <a:endParaRPr lang="en-US" i="1" dirty="0"/>
          </a:p>
        </p:txBody>
      </p:sp>
      <p:sp>
        <p:nvSpPr>
          <p:cNvPr id="11" name="Rectangle 7">
            <a:extLst>
              <a:ext uri="{FF2B5EF4-FFF2-40B4-BE49-F238E27FC236}">
                <a16:creationId xmlns:a16="http://schemas.microsoft.com/office/drawing/2014/main" id="{79E7213D-81D7-4AA1-8786-CAADB0BAD4F8}"/>
              </a:ext>
            </a:extLst>
          </p:cNvPr>
          <p:cNvSpPr/>
          <p:nvPr>
            <p:custDataLst>
              <p:tags r:id="rId1"/>
            </p:custDataLst>
          </p:nvPr>
        </p:nvSpPr>
        <p:spPr>
          <a:xfrm>
            <a:off x="2085743" y="2273479"/>
            <a:ext cx="1659658" cy="271601"/>
          </a:xfrm>
          <a:prstGeom prst="rect">
            <a:avLst/>
          </a:prstGeom>
          <a:solidFill>
            <a:schemeClr val="tx2">
              <a:lumMod val="40000"/>
              <a:lumOff val="60000"/>
              <a:alpha val="35000"/>
            </a:schemeClr>
          </a:solidFill>
          <a:ln w="12700">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a:endParaRPr lang="en-US" sz="1050" dirty="0">
              <a:solidFill>
                <a:srgbClr val="53565A"/>
              </a:solidFill>
            </a:endParaRPr>
          </a:p>
        </p:txBody>
      </p:sp>
      <p:sp>
        <p:nvSpPr>
          <p:cNvPr id="12" name="Rectangle 7">
            <a:extLst>
              <a:ext uri="{FF2B5EF4-FFF2-40B4-BE49-F238E27FC236}">
                <a16:creationId xmlns:a16="http://schemas.microsoft.com/office/drawing/2014/main" id="{B95500E2-E09C-44BA-B43D-AB2CCC9B53EC}"/>
              </a:ext>
            </a:extLst>
          </p:cNvPr>
          <p:cNvSpPr/>
          <p:nvPr>
            <p:custDataLst>
              <p:tags r:id="rId2"/>
            </p:custDataLst>
          </p:nvPr>
        </p:nvSpPr>
        <p:spPr>
          <a:xfrm>
            <a:off x="3826313" y="1393859"/>
            <a:ext cx="503480" cy="271601"/>
          </a:xfrm>
          <a:prstGeom prst="rect">
            <a:avLst/>
          </a:prstGeom>
          <a:solidFill>
            <a:schemeClr val="tx2">
              <a:lumMod val="40000"/>
              <a:lumOff val="60000"/>
              <a:alpha val="35000"/>
            </a:schemeClr>
          </a:solidFill>
          <a:ln w="12700">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a:endParaRPr lang="en-US" sz="1050" dirty="0">
              <a:solidFill>
                <a:srgbClr val="53565A"/>
              </a:solidFill>
            </a:endParaRPr>
          </a:p>
        </p:txBody>
      </p:sp>
      <p:sp>
        <p:nvSpPr>
          <p:cNvPr id="10" name="Rechthoek 9">
            <a:extLst>
              <a:ext uri="{FF2B5EF4-FFF2-40B4-BE49-F238E27FC236}">
                <a16:creationId xmlns:a16="http://schemas.microsoft.com/office/drawing/2014/main" id="{BD0563D0-4DE5-416C-9685-1A8998703D79}"/>
              </a:ext>
            </a:extLst>
          </p:cNvPr>
          <p:cNvSpPr/>
          <p:nvPr/>
        </p:nvSpPr>
        <p:spPr>
          <a:xfrm>
            <a:off x="1428555" y="4090479"/>
            <a:ext cx="7505581" cy="323165"/>
          </a:xfrm>
          <a:prstGeom prst="rect">
            <a:avLst/>
          </a:prstGeom>
        </p:spPr>
        <p:txBody>
          <a:bodyPr wrap="none">
            <a:spAutoFit/>
          </a:bodyPr>
          <a:lstStyle/>
          <a:p>
            <a:r>
              <a:rPr lang="en-GB" sz="1500" i="1" dirty="0">
                <a:solidFill>
                  <a:srgbClr val="FF6C00"/>
                </a:solidFill>
              </a:rPr>
              <a:t>For more detail watch the </a:t>
            </a:r>
            <a:r>
              <a:rPr lang="en-US" sz="1500" dirty="0">
                <a:solidFill>
                  <a:srgbClr val="FF6C00"/>
                </a:solidFill>
              </a:rPr>
              <a:t>“How to do a </a:t>
            </a:r>
            <a:r>
              <a:rPr lang="en-US" sz="1500" b="1" dirty="0">
                <a:solidFill>
                  <a:srgbClr val="FF6C00"/>
                </a:solidFill>
              </a:rPr>
              <a:t>quick text search </a:t>
            </a:r>
            <a:r>
              <a:rPr lang="en-US" sz="1500" dirty="0">
                <a:solidFill>
                  <a:srgbClr val="FF6C00"/>
                </a:solidFill>
              </a:rPr>
              <a:t>in PharmaPendium?” video</a:t>
            </a:r>
          </a:p>
        </p:txBody>
      </p:sp>
      <p:sp>
        <p:nvSpPr>
          <p:cNvPr id="13" name="Linkeraccolade 12">
            <a:extLst>
              <a:ext uri="{FF2B5EF4-FFF2-40B4-BE49-F238E27FC236}">
                <a16:creationId xmlns:a16="http://schemas.microsoft.com/office/drawing/2014/main" id="{E53C4860-E14B-4FF7-B71C-BE7B5B05C05D}"/>
              </a:ext>
            </a:extLst>
          </p:cNvPr>
          <p:cNvSpPr/>
          <p:nvPr/>
        </p:nvSpPr>
        <p:spPr>
          <a:xfrm>
            <a:off x="1933209" y="1884567"/>
            <a:ext cx="152534" cy="1422577"/>
          </a:xfrm>
          <a:prstGeom prst="leftBrace">
            <a:avLst/>
          </a:prstGeom>
          <a:ln w="28575">
            <a:solidFill>
              <a:srgbClr val="FF6C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Rechthoek 13">
            <a:extLst>
              <a:ext uri="{FF2B5EF4-FFF2-40B4-BE49-F238E27FC236}">
                <a16:creationId xmlns:a16="http://schemas.microsoft.com/office/drawing/2014/main" id="{80C6A785-11A8-41CB-91F4-54337BAA1034}"/>
              </a:ext>
            </a:extLst>
          </p:cNvPr>
          <p:cNvSpPr/>
          <p:nvPr/>
        </p:nvSpPr>
        <p:spPr>
          <a:xfrm>
            <a:off x="53790" y="2386445"/>
            <a:ext cx="1861691" cy="523220"/>
          </a:xfrm>
          <a:prstGeom prst="rect">
            <a:avLst/>
          </a:prstGeom>
        </p:spPr>
        <p:txBody>
          <a:bodyPr wrap="square">
            <a:spAutoFit/>
          </a:bodyPr>
          <a:lstStyle/>
          <a:p>
            <a:r>
              <a:rPr lang="en-GB" sz="1400" i="1" dirty="0">
                <a:solidFill>
                  <a:srgbClr val="FF6C00"/>
                </a:solidFill>
              </a:rPr>
              <a:t>Full PharmaPendium document base </a:t>
            </a:r>
            <a:endParaRPr lang="en-US" sz="1400" dirty="0"/>
          </a:p>
        </p:txBody>
      </p:sp>
    </p:spTree>
    <p:extLst>
      <p:ext uri="{BB962C8B-B14F-4D97-AF65-F5344CB8AC3E}">
        <p14:creationId xmlns:p14="http://schemas.microsoft.com/office/powerpoint/2010/main" val="2480613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hoek: afgeronde hoeken 10">
            <a:extLst>
              <a:ext uri="{FF2B5EF4-FFF2-40B4-BE49-F238E27FC236}">
                <a16:creationId xmlns:a16="http://schemas.microsoft.com/office/drawing/2014/main" id="{A0AD1A59-B468-44D8-ABBB-3480144E2A80}"/>
              </a:ext>
            </a:extLst>
          </p:cNvPr>
          <p:cNvSpPr/>
          <p:nvPr/>
        </p:nvSpPr>
        <p:spPr>
          <a:xfrm>
            <a:off x="4366865" y="1240761"/>
            <a:ext cx="3540131" cy="1568941"/>
          </a:xfrm>
          <a:prstGeom prst="roundRect">
            <a:avLst/>
          </a:prstGeom>
          <a:solidFill>
            <a:schemeClr val="bg2"/>
          </a:solidFill>
          <a:ln>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hthoek: afgeronde hoeken 9">
            <a:extLst>
              <a:ext uri="{FF2B5EF4-FFF2-40B4-BE49-F238E27FC236}">
                <a16:creationId xmlns:a16="http://schemas.microsoft.com/office/drawing/2014/main" id="{6293F9A5-EE4D-435D-9F2B-28323AEB6F39}"/>
              </a:ext>
            </a:extLst>
          </p:cNvPr>
          <p:cNvSpPr/>
          <p:nvPr/>
        </p:nvSpPr>
        <p:spPr>
          <a:xfrm>
            <a:off x="332422" y="3313581"/>
            <a:ext cx="3631572" cy="1070871"/>
          </a:xfrm>
          <a:prstGeom prst="roundRect">
            <a:avLst/>
          </a:prstGeom>
          <a:solidFill>
            <a:schemeClr val="bg2"/>
          </a:solidFill>
          <a:ln>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hthoek: afgeronde hoeken 4">
            <a:extLst>
              <a:ext uri="{FF2B5EF4-FFF2-40B4-BE49-F238E27FC236}">
                <a16:creationId xmlns:a16="http://schemas.microsoft.com/office/drawing/2014/main" id="{E7E8A2CF-00C8-4DC0-909E-5378DFA2810C}"/>
              </a:ext>
            </a:extLst>
          </p:cNvPr>
          <p:cNvSpPr/>
          <p:nvPr/>
        </p:nvSpPr>
        <p:spPr>
          <a:xfrm>
            <a:off x="332422" y="1240761"/>
            <a:ext cx="3631572" cy="1568941"/>
          </a:xfrm>
          <a:prstGeom prst="roundRect">
            <a:avLst/>
          </a:prstGeom>
          <a:solidFill>
            <a:schemeClr val="bg2"/>
          </a:solidFill>
          <a:ln>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5"/>
          </p:nvPr>
        </p:nvSpPr>
        <p:spPr/>
        <p:txBody>
          <a:bodyPr/>
          <a:lstStyle/>
          <a:p>
            <a:fld id="{5777CD02-CC32-45A6-9F95-5DA883B80983}" type="datetime1">
              <a:rPr lang="de-DE" smtClean="0"/>
              <a:t>04.06.2019</a:t>
            </a:fld>
            <a:endParaRPr lang="de-DE"/>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4" name="Title 3"/>
          <p:cNvSpPr>
            <a:spLocks noGrp="1"/>
          </p:cNvSpPr>
          <p:nvPr>
            <p:ph type="title"/>
          </p:nvPr>
        </p:nvSpPr>
        <p:spPr/>
        <p:txBody>
          <a:bodyPr/>
          <a:lstStyle/>
          <a:p>
            <a:r>
              <a:rPr lang="en-CA" dirty="0"/>
              <a:t>Wildcard, Exact phrases and Operators  </a:t>
            </a:r>
          </a:p>
        </p:txBody>
      </p:sp>
      <p:sp>
        <p:nvSpPr>
          <p:cNvPr id="7" name="Rechthoek 6">
            <a:extLst>
              <a:ext uri="{FF2B5EF4-FFF2-40B4-BE49-F238E27FC236}">
                <a16:creationId xmlns:a16="http://schemas.microsoft.com/office/drawing/2014/main" id="{81108C40-1AA9-41A8-9659-B8732B6BA0A6}"/>
              </a:ext>
            </a:extLst>
          </p:cNvPr>
          <p:cNvSpPr/>
          <p:nvPr/>
        </p:nvSpPr>
        <p:spPr>
          <a:xfrm>
            <a:off x="392305" y="897950"/>
            <a:ext cx="4572000" cy="2337435"/>
          </a:xfrm>
          <a:prstGeom prst="rect">
            <a:avLst/>
          </a:prstGeom>
        </p:spPr>
        <p:txBody>
          <a:bodyPr>
            <a:spAutoFit/>
          </a:bodyPr>
          <a:lstStyle/>
          <a:p>
            <a:pPr>
              <a:lnSpc>
                <a:spcPct val="107000"/>
              </a:lnSpc>
              <a:spcAft>
                <a:spcPts val="800"/>
              </a:spcAft>
            </a:pPr>
            <a:r>
              <a:rPr lang="en-US" b="1" dirty="0">
                <a:solidFill>
                  <a:srgbClr val="FF6C00"/>
                </a:solidFill>
                <a:latin typeface="Calibri" panose="020F0502020204030204" pitchFamily="34" charset="0"/>
                <a:ea typeface="Calibri" panose="020F0502020204030204" pitchFamily="34" charset="0"/>
                <a:cs typeface="Times New Roman" panose="02020603050405020304" pitchFamily="18" charset="0"/>
              </a:rPr>
              <a:t>Wild cards </a:t>
            </a:r>
            <a:endParaRPr lang="en-US" dirty="0">
              <a:solidFill>
                <a:srgbClr val="FF6C0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Single letter truncations use “</a:t>
            </a:r>
            <a:r>
              <a:rPr lang="en-US" b="1" dirty="0">
                <a:latin typeface="Calibri" panose="020F0502020204030204" pitchFamily="34" charset="0"/>
                <a:ea typeface="Calibri" panose="020F0502020204030204" pitchFamily="34" charset="0"/>
                <a:cs typeface="Times New Roman" panose="02020603050405020304" pitchFamily="18" charset="0"/>
              </a:rPr>
              <a:t>?</a:t>
            </a:r>
            <a:r>
              <a:rPr lang="en-US" dirty="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nl-NL" sz="1600" i="1" dirty="0">
                <a:latin typeface="Calibri" panose="020F0502020204030204" pitchFamily="34" charset="0"/>
                <a:ea typeface="Calibri" panose="020F0502020204030204" pitchFamily="34" charset="0"/>
                <a:cs typeface="Times New Roman" panose="02020603050405020304" pitchFamily="18" charset="0"/>
              </a:rPr>
              <a:t>E</a:t>
            </a:r>
            <a:r>
              <a:rPr lang="en-US" sz="1600" i="1" dirty="0" err="1">
                <a:latin typeface="Calibri" panose="020F0502020204030204" pitchFamily="34" charset="0"/>
                <a:ea typeface="Calibri" panose="020F0502020204030204" pitchFamily="34" charset="0"/>
                <a:cs typeface="Times New Roman" panose="02020603050405020304" pitchFamily="18" charset="0"/>
              </a:rPr>
              <a:t>xcipient</a:t>
            </a:r>
            <a:r>
              <a:rPr lang="en-US" sz="1600" i="1" dirty="0">
                <a:latin typeface="Calibri" panose="020F0502020204030204" pitchFamily="34" charset="0"/>
                <a:ea typeface="Calibri" panose="020F0502020204030204" pitchFamily="34" charset="0"/>
                <a:cs typeface="Times New Roman" panose="02020603050405020304" pitchFamily="18" charset="0"/>
              </a:rPr>
              <a:t>?, </a:t>
            </a:r>
            <a:r>
              <a:rPr lang="en-US" sz="1600" i="1" dirty="0" err="1">
                <a:latin typeface="Calibri" panose="020F0502020204030204" pitchFamily="34" charset="0"/>
                <a:ea typeface="Calibri" panose="020F0502020204030204" pitchFamily="34" charset="0"/>
                <a:cs typeface="Times New Roman" panose="02020603050405020304" pitchFamily="18" charset="0"/>
              </a:rPr>
              <a:t>Analy?e</a:t>
            </a:r>
            <a:r>
              <a:rPr lang="en-US" sz="1600" i="1" dirty="0">
                <a:latin typeface="Calibri" panose="020F0502020204030204" pitchFamily="34" charset="0"/>
                <a:ea typeface="Calibri" panose="020F0502020204030204" pitchFamily="34" charset="0"/>
                <a:cs typeface="Times New Roman" panose="02020603050405020304" pitchFamily="18" charset="0"/>
              </a:rPr>
              <a:t> </a:t>
            </a:r>
          </a:p>
          <a:p>
            <a:pPr marL="285750" indent="-285750">
              <a:lnSpc>
                <a:spcPct val="107000"/>
              </a:lnSpc>
              <a:spcAft>
                <a:spcPts val="800"/>
              </a:spcAft>
              <a:buFont typeface="Arial" panose="020B0604020202020204" pitchFamily="34" charset="0"/>
              <a:buChar char="•"/>
            </a:pPr>
            <a:r>
              <a:rPr lang="en-US" dirty="0">
                <a:latin typeface="Calibri" panose="020F0502020204030204" pitchFamily="34" charset="0"/>
                <a:cs typeface="Calibri" panose="020F0502020204030204" pitchFamily="34" charset="0"/>
              </a:rPr>
              <a:t>Multi character truncation use “</a:t>
            </a:r>
            <a:r>
              <a:rPr lang="en-US" b="1" dirty="0">
                <a:latin typeface="Calibri" panose="020F0502020204030204" pitchFamily="34" charset="0"/>
                <a:cs typeface="Calibri" panose="020F0502020204030204" pitchFamily="34" charset="0"/>
              </a:rPr>
              <a:t>*</a:t>
            </a:r>
            <a:r>
              <a:rPr lang="en-US" dirty="0">
                <a:latin typeface="Calibri" panose="020F0502020204030204" pitchFamily="34" charset="0"/>
                <a:cs typeface="Calibri" panose="020F0502020204030204" pitchFamily="34" charset="0"/>
              </a:rPr>
              <a:t>”</a:t>
            </a:r>
          </a:p>
          <a:p>
            <a:pPr>
              <a:lnSpc>
                <a:spcPct val="107000"/>
              </a:lnSpc>
              <a:spcAft>
                <a:spcPts val="800"/>
              </a:spcAft>
            </a:pPr>
            <a:r>
              <a:rPr lang="nl-NL" sz="1600" i="1" dirty="0">
                <a:latin typeface="Calibri" panose="020F0502020204030204" pitchFamily="34" charset="0"/>
                <a:ea typeface="Calibri" panose="020F0502020204030204" pitchFamily="34" charset="0"/>
                <a:cs typeface="Times New Roman" panose="02020603050405020304" pitchFamily="18" charset="0"/>
              </a:rPr>
              <a:t>Cyp3</a:t>
            </a:r>
            <a:r>
              <a:rPr lang="nl-NL" sz="1600" i="1" dirty="0">
                <a:latin typeface="Calibri" panose="020F0502020204030204" pitchFamily="34" charset="0"/>
                <a:ea typeface="Calibri" panose="020F0502020204030204" pitchFamily="34" charset="0"/>
                <a:cs typeface="Calibri" panose="020F0502020204030204" pitchFamily="34" charset="0"/>
              </a:rPr>
              <a:t>*, </a:t>
            </a:r>
            <a:r>
              <a:rPr lang="nl-NL" sz="1600" i="1" dirty="0" err="1">
                <a:latin typeface="Calibri" panose="020F0502020204030204" pitchFamily="34" charset="0"/>
                <a:ea typeface="Calibri" panose="020F0502020204030204" pitchFamily="34" charset="0"/>
                <a:cs typeface="Times New Roman" panose="02020603050405020304" pitchFamily="18" charset="0"/>
              </a:rPr>
              <a:t>Phosphory</a:t>
            </a:r>
            <a:r>
              <a:rPr lang="nl-NL" sz="1600" i="1" dirty="0">
                <a:latin typeface="Calibri" panose="020F0502020204030204" pitchFamily="34" charset="0"/>
                <a:ea typeface="Calibri" panose="020F0502020204030204" pitchFamily="34" charset="0"/>
                <a:cs typeface="Times New Roman" panose="02020603050405020304" pitchFamily="18" charset="0"/>
              </a:rPr>
              <a:t>*, </a:t>
            </a:r>
            <a:r>
              <a:rPr lang="en-US" sz="1600" i="1" dirty="0">
                <a:latin typeface="Calibri" panose="020F0502020204030204" pitchFamily="34" charset="0"/>
                <a:cs typeface="Calibri" panose="020F0502020204030204" pitchFamily="34" charset="0"/>
              </a:rPr>
              <a:t>h*</a:t>
            </a:r>
            <a:r>
              <a:rPr lang="en-US" sz="1600" i="1" dirty="0" err="1">
                <a:latin typeface="Calibri" panose="020F0502020204030204" pitchFamily="34" charset="0"/>
                <a:cs typeface="Calibri" panose="020F0502020204030204" pitchFamily="34" charset="0"/>
              </a:rPr>
              <a:t>emoglobin</a:t>
            </a:r>
            <a:r>
              <a:rPr lang="nl-NL" sz="1600" i="1" dirty="0">
                <a:latin typeface="Calibri" panose="020F0502020204030204" pitchFamily="34" charset="0"/>
                <a:ea typeface="Calibri" panose="020F0502020204030204" pitchFamily="34" charset="0"/>
                <a:cs typeface="Calibri" panose="020F0502020204030204" pitchFamily="34" charset="0"/>
              </a:rPr>
              <a:t> </a:t>
            </a:r>
            <a:endParaRPr lang="en-US" sz="1600" i="1" dirty="0">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en-US" i="1"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Rechthoek 7">
            <a:extLst>
              <a:ext uri="{FF2B5EF4-FFF2-40B4-BE49-F238E27FC236}">
                <a16:creationId xmlns:a16="http://schemas.microsoft.com/office/drawing/2014/main" id="{AF9E9C73-21FA-4403-998E-7D64FE00DCC6}"/>
              </a:ext>
            </a:extLst>
          </p:cNvPr>
          <p:cNvSpPr/>
          <p:nvPr/>
        </p:nvSpPr>
        <p:spPr>
          <a:xfrm>
            <a:off x="423863" y="3378937"/>
            <a:ext cx="3540131" cy="1469826"/>
          </a:xfrm>
          <a:prstGeom prst="rect">
            <a:avLst/>
          </a:prstGeom>
        </p:spPr>
        <p:txBody>
          <a:bodyPr wrap="square">
            <a:spAutoFit/>
          </a:bodyPr>
          <a:lstStyle/>
          <a:p>
            <a:pPr marL="285750" indent="-285750">
              <a:lnSpc>
                <a:spcPct val="107000"/>
              </a:lnSpc>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Use double-quotes to retrieve exact terms/phrases</a:t>
            </a:r>
          </a:p>
          <a:p>
            <a:pPr>
              <a:lnSpc>
                <a:spcPct val="107000"/>
              </a:lnSpc>
              <a:spcAft>
                <a:spcPts val="800"/>
              </a:spcAft>
            </a:pPr>
            <a:r>
              <a:rPr lang="nl-NL" sz="1600" i="1" dirty="0">
                <a:latin typeface="Calibri" panose="020F0502020204030204" pitchFamily="34" charset="0"/>
                <a:ea typeface="Calibri" panose="020F0502020204030204" pitchFamily="34" charset="0"/>
                <a:cs typeface="Times New Roman" panose="02020603050405020304" pitchFamily="18" charset="0"/>
              </a:rPr>
              <a:t>“Acute </a:t>
            </a:r>
            <a:r>
              <a:rPr lang="nl-NL" sz="1600" i="1" dirty="0" err="1">
                <a:latin typeface="Calibri" panose="020F0502020204030204" pitchFamily="34" charset="0"/>
                <a:ea typeface="Calibri" panose="020F0502020204030204" pitchFamily="34" charset="0"/>
                <a:cs typeface="Times New Roman" panose="02020603050405020304" pitchFamily="18" charset="0"/>
              </a:rPr>
              <a:t>Myeloid</a:t>
            </a:r>
            <a:r>
              <a:rPr lang="nl-NL" sz="1600" i="1" dirty="0">
                <a:latin typeface="Calibri" panose="020F0502020204030204" pitchFamily="34" charset="0"/>
                <a:ea typeface="Calibri" panose="020F0502020204030204" pitchFamily="34" charset="0"/>
                <a:cs typeface="Times New Roman" panose="02020603050405020304" pitchFamily="18" charset="0"/>
              </a:rPr>
              <a:t> </a:t>
            </a:r>
            <a:r>
              <a:rPr lang="nl-NL" sz="1600" i="1" dirty="0" err="1">
                <a:latin typeface="Calibri" panose="020F0502020204030204" pitchFamily="34" charset="0"/>
                <a:ea typeface="Calibri" panose="020F0502020204030204" pitchFamily="34" charset="0"/>
                <a:cs typeface="Times New Roman" panose="02020603050405020304" pitchFamily="18" charset="0"/>
              </a:rPr>
              <a:t>leukemia</a:t>
            </a:r>
            <a:r>
              <a:rPr lang="nl-NL" sz="1600" i="1" dirty="0">
                <a:latin typeface="Calibri" panose="020F0502020204030204" pitchFamily="34" charset="0"/>
                <a:ea typeface="Calibri" panose="020F0502020204030204" pitchFamily="34" charset="0"/>
                <a:cs typeface="Times New Roman" panose="02020603050405020304" pitchFamily="18" charset="0"/>
              </a:rPr>
              <a:t>”  </a:t>
            </a:r>
            <a:endParaRPr lang="en-US" sz="1600" i="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9" name="Rechthoek 8">
            <a:extLst>
              <a:ext uri="{FF2B5EF4-FFF2-40B4-BE49-F238E27FC236}">
                <a16:creationId xmlns:a16="http://schemas.microsoft.com/office/drawing/2014/main" id="{FDC87ABC-3B5F-4CA4-96BC-12B342956C1A}"/>
              </a:ext>
            </a:extLst>
          </p:cNvPr>
          <p:cNvSpPr/>
          <p:nvPr/>
        </p:nvSpPr>
        <p:spPr>
          <a:xfrm>
            <a:off x="4572000" y="894310"/>
            <a:ext cx="2495235" cy="1173463"/>
          </a:xfrm>
          <a:prstGeom prst="rect">
            <a:avLst/>
          </a:prstGeom>
        </p:spPr>
        <p:txBody>
          <a:bodyPr wrap="none">
            <a:spAutoFit/>
          </a:bodyPr>
          <a:lstStyle/>
          <a:p>
            <a:pPr>
              <a:lnSpc>
                <a:spcPct val="107000"/>
              </a:lnSpc>
              <a:spcAft>
                <a:spcPts val="800"/>
              </a:spcAft>
            </a:pPr>
            <a:r>
              <a:rPr lang="en-US" b="1" dirty="0">
                <a:solidFill>
                  <a:srgbClr val="FF6C00"/>
                </a:solidFill>
                <a:latin typeface="Calibri" panose="020F0502020204030204" pitchFamily="34" charset="0"/>
                <a:ea typeface="Calibri" panose="020F0502020204030204" pitchFamily="34" charset="0"/>
                <a:cs typeface="Times New Roman" panose="02020603050405020304" pitchFamily="18" charset="0"/>
              </a:rPr>
              <a:t>Boolean operators</a:t>
            </a:r>
          </a:p>
          <a:p>
            <a:pPr marL="285750" indent="-285750">
              <a:lnSpc>
                <a:spcPct val="107000"/>
              </a:lnSpc>
              <a:spcAft>
                <a:spcPts val="800"/>
              </a:spcAft>
              <a:buFont typeface="Arial" panose="020B0604020202020204" pitchFamily="34" charset="0"/>
              <a:buChar char="•"/>
            </a:pPr>
            <a:r>
              <a:rPr lang="en-US" dirty="0"/>
              <a:t>AND, OR and NOT </a:t>
            </a:r>
          </a:p>
          <a:p>
            <a:pPr>
              <a:lnSpc>
                <a:spcPct val="107000"/>
              </a:lnSpc>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Rechthoek 5">
            <a:extLst>
              <a:ext uri="{FF2B5EF4-FFF2-40B4-BE49-F238E27FC236}">
                <a16:creationId xmlns:a16="http://schemas.microsoft.com/office/drawing/2014/main" id="{24835B65-BCB8-47CB-88AC-01AA15BDDA21}"/>
              </a:ext>
            </a:extLst>
          </p:cNvPr>
          <p:cNvSpPr/>
          <p:nvPr/>
        </p:nvSpPr>
        <p:spPr>
          <a:xfrm>
            <a:off x="392305" y="2905351"/>
            <a:ext cx="2317558" cy="375552"/>
          </a:xfrm>
          <a:prstGeom prst="rect">
            <a:avLst/>
          </a:prstGeom>
        </p:spPr>
        <p:txBody>
          <a:bodyPr wrap="none">
            <a:spAutoFit/>
          </a:bodyPr>
          <a:lstStyle/>
          <a:p>
            <a:pPr>
              <a:lnSpc>
                <a:spcPct val="107000"/>
              </a:lnSpc>
              <a:spcAft>
                <a:spcPts val="800"/>
              </a:spcAft>
            </a:pPr>
            <a:r>
              <a:rPr lang="en-US" b="1" dirty="0">
                <a:solidFill>
                  <a:srgbClr val="FF6C00"/>
                </a:solidFill>
                <a:latin typeface="Calibri" panose="020F0502020204030204" pitchFamily="34" charset="0"/>
                <a:ea typeface="Calibri" panose="020F0502020204030204" pitchFamily="34" charset="0"/>
                <a:cs typeface="Times New Roman" panose="02020603050405020304" pitchFamily="18" charset="0"/>
              </a:rPr>
              <a:t>Exact phrase searches </a:t>
            </a:r>
            <a:endParaRPr lang="en-US" dirty="0">
              <a:solidFill>
                <a:srgbClr val="FF6C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2" name="Rechthoek 11">
            <a:extLst>
              <a:ext uri="{FF2B5EF4-FFF2-40B4-BE49-F238E27FC236}">
                <a16:creationId xmlns:a16="http://schemas.microsoft.com/office/drawing/2014/main" id="{A9702AA4-11B7-4813-9C0A-EA34D234FD65}"/>
              </a:ext>
            </a:extLst>
          </p:cNvPr>
          <p:cNvSpPr/>
          <p:nvPr/>
        </p:nvSpPr>
        <p:spPr>
          <a:xfrm>
            <a:off x="4500977" y="1689273"/>
            <a:ext cx="3346238" cy="607539"/>
          </a:xfrm>
          <a:prstGeom prst="rect">
            <a:avLst/>
          </a:prstGeom>
        </p:spPr>
        <p:txBody>
          <a:bodyPr wrap="square">
            <a:spAutoFit/>
          </a:bodyPr>
          <a:lstStyle/>
          <a:p>
            <a:pPr>
              <a:lnSpc>
                <a:spcPct val="107000"/>
              </a:lnSpc>
              <a:spcAft>
                <a:spcPts val="800"/>
              </a:spcAft>
            </a:pPr>
            <a:r>
              <a:rPr lang="nl-NL" sz="1600" i="1" dirty="0">
                <a:latin typeface="Calibri" panose="020F0502020204030204" pitchFamily="34" charset="0"/>
                <a:ea typeface="Calibri" panose="020F0502020204030204" pitchFamily="34" charset="0"/>
                <a:cs typeface="Times New Roman" panose="02020603050405020304" pitchFamily="18" charset="0"/>
              </a:rPr>
              <a:t>“anti-drug antibody” AND </a:t>
            </a:r>
            <a:r>
              <a:rPr lang="nl-NL" sz="1600" i="1" dirty="0" err="1">
                <a:latin typeface="Calibri" panose="020F0502020204030204" pitchFamily="34" charset="0"/>
                <a:ea typeface="Calibri" panose="020F0502020204030204" pitchFamily="34" charset="0"/>
                <a:cs typeface="Times New Roman" panose="02020603050405020304" pitchFamily="18" charset="0"/>
              </a:rPr>
              <a:t>immunoassay</a:t>
            </a:r>
            <a:endParaRPr lang="en-US" sz="1600" i="1" dirty="0">
              <a:latin typeface="Calibri" panose="020F0502020204030204" pitchFamily="34" charset="0"/>
              <a:ea typeface="Calibri" panose="020F0502020204030204" pitchFamily="34" charset="0"/>
              <a:cs typeface="Times New Roman" panose="02020603050405020304" pitchFamily="18" charset="0"/>
            </a:endParaRPr>
          </a:p>
        </p:txBody>
      </p:sp>
      <p:sp>
        <p:nvSpPr>
          <p:cNvPr id="13" name="Rechthoek 12">
            <a:extLst>
              <a:ext uri="{FF2B5EF4-FFF2-40B4-BE49-F238E27FC236}">
                <a16:creationId xmlns:a16="http://schemas.microsoft.com/office/drawing/2014/main" id="{A552AF68-2243-417B-995F-3B3E3C50DBE7}"/>
              </a:ext>
            </a:extLst>
          </p:cNvPr>
          <p:cNvSpPr/>
          <p:nvPr/>
        </p:nvSpPr>
        <p:spPr>
          <a:xfrm>
            <a:off x="4362765" y="2980752"/>
            <a:ext cx="4571999" cy="646331"/>
          </a:xfrm>
          <a:prstGeom prst="rect">
            <a:avLst/>
          </a:prstGeom>
        </p:spPr>
        <p:txBody>
          <a:bodyPr wrap="square">
            <a:spAutoFit/>
          </a:bodyPr>
          <a:lstStyle/>
          <a:p>
            <a:pPr>
              <a:buFont typeface="Arial" panose="020B0604020202020204" pitchFamily="34" charset="0"/>
              <a:buChar char="•"/>
            </a:pPr>
            <a:r>
              <a:rPr lang="en-US" sz="1200" dirty="0">
                <a:solidFill>
                  <a:srgbClr val="505050"/>
                </a:solidFill>
                <a:latin typeface="NexusSans"/>
              </a:rPr>
              <a:t>Boolean Operators are not case sensitive</a:t>
            </a:r>
          </a:p>
          <a:p>
            <a:pPr>
              <a:buFont typeface="Arial" panose="020B0604020202020204" pitchFamily="34" charset="0"/>
              <a:buChar char="•"/>
            </a:pPr>
            <a:r>
              <a:rPr lang="en-US" sz="1200" dirty="0">
                <a:solidFill>
                  <a:srgbClr val="505050"/>
                </a:solidFill>
                <a:latin typeface="NexusSans"/>
              </a:rPr>
              <a:t>Parentheses are needed in some cases</a:t>
            </a:r>
          </a:p>
          <a:p>
            <a:pPr>
              <a:buFont typeface="Arial" panose="020B0604020202020204" pitchFamily="34" charset="0"/>
              <a:buChar char="•"/>
            </a:pPr>
            <a:r>
              <a:rPr lang="en-US" sz="1200" dirty="0">
                <a:solidFill>
                  <a:srgbClr val="505050"/>
                </a:solidFill>
                <a:latin typeface="NexusSans"/>
              </a:rPr>
              <a:t>When using the NOT operator you </a:t>
            </a:r>
            <a:r>
              <a:rPr lang="en-US" sz="1200" b="1" dirty="0">
                <a:solidFill>
                  <a:srgbClr val="505050"/>
                </a:solidFill>
                <a:latin typeface="NexusSans"/>
              </a:rPr>
              <a:t>must put an AND before the NOT</a:t>
            </a:r>
            <a:endParaRPr lang="en-US" sz="1200" dirty="0">
              <a:solidFill>
                <a:srgbClr val="505050"/>
              </a:solidFill>
              <a:latin typeface="NexusSans"/>
            </a:endParaRPr>
          </a:p>
        </p:txBody>
      </p:sp>
      <p:sp>
        <p:nvSpPr>
          <p:cNvPr id="14" name="Rechthoek 13">
            <a:extLst>
              <a:ext uri="{FF2B5EF4-FFF2-40B4-BE49-F238E27FC236}">
                <a16:creationId xmlns:a16="http://schemas.microsoft.com/office/drawing/2014/main" id="{14C97647-C14E-4F88-B665-6AF711F221A5}"/>
              </a:ext>
            </a:extLst>
          </p:cNvPr>
          <p:cNvSpPr/>
          <p:nvPr/>
        </p:nvSpPr>
        <p:spPr>
          <a:xfrm>
            <a:off x="4362765" y="3652168"/>
            <a:ext cx="4781235" cy="523220"/>
          </a:xfrm>
          <a:prstGeom prst="rect">
            <a:avLst/>
          </a:prstGeom>
        </p:spPr>
        <p:txBody>
          <a:bodyPr wrap="square">
            <a:spAutoFit/>
          </a:bodyPr>
          <a:lstStyle/>
          <a:p>
            <a:r>
              <a:rPr lang="en-US" sz="1400" dirty="0">
                <a:hlinkClick r:id="rId3"/>
              </a:rPr>
              <a:t>https://service.elsevier.com/app/answers/detail/a_id/5211/supporthub/pharmapendium/</a:t>
            </a:r>
            <a:endParaRPr lang="en-US" sz="1400" dirty="0"/>
          </a:p>
        </p:txBody>
      </p:sp>
    </p:spTree>
    <p:extLst>
      <p:ext uri="{BB962C8B-B14F-4D97-AF65-F5344CB8AC3E}">
        <p14:creationId xmlns:p14="http://schemas.microsoft.com/office/powerpoint/2010/main" val="924782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5"/>
          </p:nvPr>
        </p:nvSpPr>
        <p:spPr/>
        <p:txBody>
          <a:bodyPr/>
          <a:lstStyle/>
          <a:p>
            <a:fld id="{5777CD02-CC32-45A6-9F95-5DA883B80983}" type="datetime1">
              <a:rPr lang="de-DE" smtClean="0"/>
              <a:t>04.06.2019</a:t>
            </a:fld>
            <a:endParaRPr lang="de-DE"/>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4" name="Title 3"/>
          <p:cNvSpPr>
            <a:spLocks noGrp="1"/>
          </p:cNvSpPr>
          <p:nvPr>
            <p:ph type="title"/>
          </p:nvPr>
        </p:nvSpPr>
        <p:spPr/>
        <p:txBody>
          <a:bodyPr/>
          <a:lstStyle/>
          <a:p>
            <a:r>
              <a:rPr lang="en-CA" dirty="0"/>
              <a:t>More information on </a:t>
            </a:r>
            <a:r>
              <a:rPr lang="en-US" dirty="0">
                <a:ea typeface="Calibri" panose="020F0502020204030204" pitchFamily="34" charset="0"/>
                <a:cs typeface="Times New Roman" panose="02020603050405020304" pitchFamily="18" charset="0"/>
              </a:rPr>
              <a:t>Boolean operators</a:t>
            </a:r>
            <a:r>
              <a:rPr lang="en-CA" dirty="0"/>
              <a:t>  </a:t>
            </a:r>
          </a:p>
        </p:txBody>
      </p:sp>
      <p:pic>
        <p:nvPicPr>
          <p:cNvPr id="18" name="Afbeelding 17">
            <a:extLst>
              <a:ext uri="{FF2B5EF4-FFF2-40B4-BE49-F238E27FC236}">
                <a16:creationId xmlns:a16="http://schemas.microsoft.com/office/drawing/2014/main" id="{AF4863A7-6D84-4EE3-86BA-D150CD5F488A}"/>
              </a:ext>
            </a:extLst>
          </p:cNvPr>
          <p:cNvPicPr>
            <a:picLocks noChangeAspect="1"/>
          </p:cNvPicPr>
          <p:nvPr/>
        </p:nvPicPr>
        <p:blipFill>
          <a:blip r:embed="rId3"/>
          <a:stretch>
            <a:fillRect/>
          </a:stretch>
        </p:blipFill>
        <p:spPr>
          <a:xfrm>
            <a:off x="407323" y="2098994"/>
            <a:ext cx="2356390" cy="1357402"/>
          </a:xfrm>
          <a:prstGeom prst="rect">
            <a:avLst/>
          </a:prstGeom>
        </p:spPr>
      </p:pic>
      <p:pic>
        <p:nvPicPr>
          <p:cNvPr id="19" name="Afbeelding 18">
            <a:extLst>
              <a:ext uri="{FF2B5EF4-FFF2-40B4-BE49-F238E27FC236}">
                <a16:creationId xmlns:a16="http://schemas.microsoft.com/office/drawing/2014/main" id="{47A5F23F-89A6-455F-A755-316A9CF36752}"/>
              </a:ext>
            </a:extLst>
          </p:cNvPr>
          <p:cNvPicPr>
            <a:picLocks noChangeAspect="1"/>
          </p:cNvPicPr>
          <p:nvPr/>
        </p:nvPicPr>
        <p:blipFill>
          <a:blip r:embed="rId4"/>
          <a:stretch>
            <a:fillRect/>
          </a:stretch>
        </p:blipFill>
        <p:spPr>
          <a:xfrm>
            <a:off x="3217026" y="1366732"/>
            <a:ext cx="5777345" cy="2821927"/>
          </a:xfrm>
          <a:prstGeom prst="rect">
            <a:avLst/>
          </a:prstGeom>
        </p:spPr>
      </p:pic>
      <p:sp>
        <p:nvSpPr>
          <p:cNvPr id="20" name="Pijl: rechts 19">
            <a:extLst>
              <a:ext uri="{FF2B5EF4-FFF2-40B4-BE49-F238E27FC236}">
                <a16:creationId xmlns:a16="http://schemas.microsoft.com/office/drawing/2014/main" id="{992BEE5C-40AD-44EC-8E80-D03EA450B7F5}"/>
              </a:ext>
            </a:extLst>
          </p:cNvPr>
          <p:cNvSpPr/>
          <p:nvPr/>
        </p:nvSpPr>
        <p:spPr>
          <a:xfrm rot="10800000">
            <a:off x="7633898" y="3681229"/>
            <a:ext cx="338138" cy="2506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4017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5C1661A-8B35-4F14-9EEB-8BFAE73E4B75}"/>
              </a:ext>
            </a:extLst>
          </p:cNvPr>
          <p:cNvSpPr>
            <a:spLocks noGrp="1"/>
          </p:cNvSpPr>
          <p:nvPr>
            <p:ph type="body" sz="quarter" idx="14"/>
          </p:nvPr>
        </p:nvSpPr>
        <p:spPr/>
        <p:txBody>
          <a:bodyPr/>
          <a:lstStyle/>
          <a:p>
            <a:endParaRPr lang="en-US" dirty="0"/>
          </a:p>
        </p:txBody>
      </p:sp>
      <p:sp>
        <p:nvSpPr>
          <p:cNvPr id="3" name="Tijdelijke aanduiding voor tekst 2">
            <a:extLst>
              <a:ext uri="{FF2B5EF4-FFF2-40B4-BE49-F238E27FC236}">
                <a16:creationId xmlns:a16="http://schemas.microsoft.com/office/drawing/2014/main" id="{4BD1D449-A9DB-435B-99FB-50C8AA52C184}"/>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628643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xJVjiF20x0ei6fNX7V1ZN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xJVjiF20x0ei6fNX7V1ZNw"/>
</p:tagLst>
</file>

<file path=ppt/theme/theme1.xml><?xml version="1.0" encoding="utf-8"?>
<a:theme xmlns:a="http://schemas.openxmlformats.org/drawingml/2006/main" name="Elsevier">
  <a:themeElements>
    <a:clrScheme name="Custom 1">
      <a:dk1>
        <a:srgbClr val="53565A"/>
      </a:dk1>
      <a:lt1>
        <a:srgbClr val="FFFFFF"/>
      </a:lt1>
      <a:dk2>
        <a:srgbClr val="FF6C00"/>
      </a:dk2>
      <a:lt2>
        <a:srgbClr val="E7E6E6"/>
      </a:lt2>
      <a:accent1>
        <a:srgbClr val="3678DF"/>
      </a:accent1>
      <a:accent2>
        <a:srgbClr val="FF6C00"/>
      </a:accent2>
      <a:accent3>
        <a:srgbClr val="FCD300"/>
      </a:accent3>
      <a:accent4>
        <a:srgbClr val="F73D28"/>
      </a:accent4>
      <a:accent5>
        <a:srgbClr val="8ED600"/>
      </a:accent5>
      <a:accent6>
        <a:srgbClr val="661CC9"/>
      </a:accent6>
      <a:hlink>
        <a:srgbClr val="0563C1"/>
      </a:hlink>
      <a:folHlink>
        <a:srgbClr val="FF6C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ark grey">
      <a:srgbClr val="53565A"/>
    </a:custClr>
    <a:custClr name="Orange">
      <a:srgbClr val="FF6C00"/>
    </a:custClr>
    <a:custClr name="Grey footer">
      <a:srgbClr val="A7A8AA"/>
    </a:custClr>
  </a:custClrLst>
  <a:extLst>
    <a:ext uri="{05A4C25C-085E-4340-85A3-A5531E510DB2}">
      <thm15:themeFamily xmlns:thm15="http://schemas.microsoft.com/office/thememl/2012/main" name="ELS_ppt-presentation_Arial 16_9 new.potx" id="{D40443C0-16AF-4A5D-8290-255DEE5F8301}" vid="{38A45B1D-F117-4F8B-9F78-F1219F5478A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7e75a0f-4679-4951-8314-0c3eda46369c">
      <Terms xmlns="http://schemas.microsoft.com/office/infopath/2007/PartnerControls"/>
    </lcf76f155ced4ddcb4097134ff3c332f>
    <TaxCatchAll xmlns="58548ee3-17bf-4654-8739-8e54e210318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6342CE05B52E147A6FAE744173A0015" ma:contentTypeVersion="16" ma:contentTypeDescription="Create a new document." ma:contentTypeScope="" ma:versionID="a68b7738a70c49b16d5bedda68e27774">
  <xsd:schema xmlns:xsd="http://www.w3.org/2001/XMLSchema" xmlns:xs="http://www.w3.org/2001/XMLSchema" xmlns:p="http://schemas.microsoft.com/office/2006/metadata/properties" xmlns:ns2="67e75a0f-4679-4951-8314-0c3eda46369c" xmlns:ns3="58548ee3-17bf-4654-8739-8e54e210318d" targetNamespace="http://schemas.microsoft.com/office/2006/metadata/properties" ma:root="true" ma:fieldsID="e1c9fd16f71ff33aec220f90be6290fb" ns2:_="" ns3:_="">
    <xsd:import namespace="67e75a0f-4679-4951-8314-0c3eda46369c"/>
    <xsd:import namespace="58548ee3-17bf-4654-8739-8e54e210318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e75a0f-4679-4951-8314-0c3eda4636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2763e4d-7885-4cd8-8534-835ebc0ece8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8548ee3-17bf-4654-8739-8e54e210318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a1f7cad9-0113-4984-9c77-9460931ba448}" ma:internalName="TaxCatchAll" ma:showField="CatchAllData" ma:web="58548ee3-17bf-4654-8739-8e54e21031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5E827F2-0486-434B-835A-4F969C0984A9}">
  <ds:schemaRefs>
    <ds:schemaRef ds:uri="http://schemas.microsoft.com/sharepoint/v3/contenttype/forms"/>
  </ds:schemaRefs>
</ds:datastoreItem>
</file>

<file path=customXml/itemProps2.xml><?xml version="1.0" encoding="utf-8"?>
<ds:datastoreItem xmlns:ds="http://schemas.openxmlformats.org/officeDocument/2006/customXml" ds:itemID="{DE03675D-8D64-4E18-9DFC-91B79FDF8D8B}">
  <ds:schemaRefs>
    <ds:schemaRef ds:uri="http://schemas.microsoft.com/office/2006/documentManagement/types"/>
    <ds:schemaRef ds:uri="http://purl.org/dc/elements/1.1/"/>
    <ds:schemaRef ds:uri="http://schemas.microsoft.com/office/2006/metadata/properties"/>
    <ds:schemaRef ds:uri="689c031b-2a66-4f87-9ab0-47ce5b02a5c3"/>
    <ds:schemaRef ds:uri="b1a7a935-8f9b-4882-b2df-895a583e1163"/>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9E0A39EF-6760-494D-9F2E-32E2BAAE46B3}"/>
</file>

<file path=docProps/app.xml><?xml version="1.0" encoding="utf-8"?>
<Properties xmlns="http://schemas.openxmlformats.org/officeDocument/2006/extended-properties" xmlns:vt="http://schemas.openxmlformats.org/officeDocument/2006/docPropsVTypes">
  <Template>ELS_ppt-presentation_Arial 16_9 new colorscheme</Template>
  <TotalTime>0</TotalTime>
  <Words>738</Words>
  <Application>Microsoft Office PowerPoint</Application>
  <PresentationFormat>Diavoorstelling (16:9)</PresentationFormat>
  <Paragraphs>75</Paragraphs>
  <Slides>6</Slides>
  <Notes>6</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6</vt:i4>
      </vt:variant>
    </vt:vector>
  </HeadingPairs>
  <TitlesOfParts>
    <vt:vector size="12" baseType="lpstr">
      <vt:lpstr>Arial</vt:lpstr>
      <vt:lpstr>Calibri</vt:lpstr>
      <vt:lpstr>Courier New</vt:lpstr>
      <vt:lpstr>NexusSans</vt:lpstr>
      <vt:lpstr>Times New Roman</vt:lpstr>
      <vt:lpstr>Elsevier</vt:lpstr>
      <vt:lpstr>How to do a quick search in PharmaPendium? </vt:lpstr>
      <vt:lpstr>Learning objective </vt:lpstr>
      <vt:lpstr>Selecting sources: Quick search</vt:lpstr>
      <vt:lpstr>Wildcard, Exact phrases and Operators  </vt:lpstr>
      <vt:lpstr>More information on Boolean operators  </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2018-07-23T12:36:44Z</cp:lastPrinted>
  <dcterms:created xsi:type="dcterms:W3CDTF">2018-05-29T20:11:58Z</dcterms:created>
  <dcterms:modified xsi:type="dcterms:W3CDTF">2019-06-05T06:30:33Z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0x01010056342CE05B52E147A6FAE744173A0015</vt:lpwstr>
  </property>
  <property fmtid="{D5CDD505-2E9C-101B-9397-08002B2CF9AE}" pid="3" name="MediaServiceImageTags">
    <vt:lpwstr/>
  </property>
</Properties>
</file>